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iN3ZR1wIeqOgqHoxl/8g9ImkFe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71b8d74cf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671b8d74c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1671b8d74cf_0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71b8d74c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671b8d74c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https://drive.google.com/file/d/124xh4K15c7tUcaETXmj-JSPKcQLA_oTC/view?usp=sharing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71b8d74c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71b8d74c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71b8d74c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671b8d74c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71b8d74c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71b8d74c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671b8d74cf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671b8d74c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this presentation I won’t show the IB results.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define goodput as the size of the received dataset divided by the elapsed time between the arrival of the first sample and the arrival of a STOP message</a:t>
            </a:r>
            <a:endParaRPr/>
          </a:p>
        </p:txBody>
      </p:sp>
      <p:sp>
        <p:nvSpPr>
          <p:cNvPr id="226" name="Google Shape;226;g1671b8d74cf_0_1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671b8d74cf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1671b8d74c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this experiment, the producer generates samples as fast as possible (i.e., no sampling delay). In each experiment we transfer 10 GB for a fixed sample size, which we vary across experiments from 512 bytes to 1 MB in power-of-two increments.</a:t>
            </a:r>
            <a:endParaRPr/>
          </a:p>
        </p:txBody>
      </p:sp>
      <p:sp>
        <p:nvSpPr>
          <p:cNvPr id="240" name="Google Shape;240;g1671b8d74cf_0_1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7eb944bac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7eb944ba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7eb944bacd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671b8d74cf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671b8d74c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1671b8d74cf_0_1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671b8d74cf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671b8d74c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1671b8d74cf_0_1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71b8d74c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Motive by providing a science driver (light sources)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Talk about the APS, data analysis and experimental steering</a:t>
            </a:r>
            <a:endParaRPr/>
          </a:p>
        </p:txBody>
      </p:sp>
      <p:sp>
        <p:nvSpPr>
          <p:cNvPr id="82" name="Google Shape;82;g1671b8d74c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7eb944bacd_2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g17eb944bacd_2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7eb944bacd_2_9:notes"/>
          <p:cNvSpPr txBox="1"/>
          <p:nvPr/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71b8d74cf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671b8d74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data movement happens today.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Talk about Science DMZ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Staging data in file systems at DTNs → Why this isn’t sufficient for streaming analysis?</a:t>
            </a:r>
            <a:endParaRPr/>
          </a:p>
        </p:txBody>
      </p:sp>
      <p:sp>
        <p:nvSpPr>
          <p:cNvPr id="102" name="Google Shape;102;g1671b8d74cf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71b8d74cf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1671b8d74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Describe secure, memory-to-memory data streaming</a:t>
            </a:r>
            <a:endParaRPr/>
          </a:p>
        </p:txBody>
      </p:sp>
      <p:sp>
        <p:nvSpPr>
          <p:cNvPr id="113" name="Google Shape;113;g1671b8d74cf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71b8d74cf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671b8d74c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1671b8d74cf_0_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71b8d74cf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671b8d74c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1671b8d74cf_0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71b8d74cf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671b8d74c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1671b8d74cf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1b8d74cf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1b8d74c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1b8d74cf_0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71b8d74cf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671b8d74c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1671b8d74cf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1031875" y="2025748"/>
            <a:ext cx="101283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i="0" sz="36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1031875" y="4430332"/>
            <a:ext cx="10128300" cy="18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85801" y="391390"/>
            <a:ext cx="101313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685801" y="1475509"/>
            <a:ext cx="101313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9217025" y="6523037"/>
            <a:ext cx="1600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685800" y="6523037"/>
            <a:ext cx="8393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ver Option A" showMasterSp="0">
  <p:cSld name="*Cover Option A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671b8d74cf_0_439"/>
          <p:cNvSpPr txBox="1"/>
          <p:nvPr>
            <p:ph idx="1" type="body"/>
          </p:nvPr>
        </p:nvSpPr>
        <p:spPr>
          <a:xfrm>
            <a:off x="625061" y="766261"/>
            <a:ext cx="7580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7484A"/>
              </a:buClr>
              <a:buSzPts val="2400"/>
              <a:buNone/>
              <a:defRPr b="1" sz="2400" cap="none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descr="C:\Users\amiesen\Desktop\anlrgbpptlogo.png" id="32" name="Google Shape;32;g1671b8d74cf_0_4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69752" y="544588"/>
            <a:ext cx="2382461" cy="858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671b8d74cf_0_439"/>
          <p:cNvSpPr/>
          <p:nvPr>
            <p:ph idx="2" type="pic"/>
          </p:nvPr>
        </p:nvSpPr>
        <p:spPr>
          <a:xfrm>
            <a:off x="6484968" y="1689100"/>
            <a:ext cx="5707200" cy="27069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4" name="Google Shape;34;g1671b8d74cf_0_439"/>
          <p:cNvSpPr txBox="1"/>
          <p:nvPr>
            <p:ph type="title"/>
          </p:nvPr>
        </p:nvSpPr>
        <p:spPr>
          <a:xfrm>
            <a:off x="1" y="1689100"/>
            <a:ext cx="6484800" cy="270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609600" spcFirstLastPara="1" rIns="121900" wrap="square" tIns="0">
            <a:norm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35" name="Google Shape;35;g1671b8d74cf_0_439"/>
          <p:cNvSpPr txBox="1"/>
          <p:nvPr>
            <p:ph idx="3" type="body"/>
          </p:nvPr>
        </p:nvSpPr>
        <p:spPr>
          <a:xfrm>
            <a:off x="-1" y="1689100"/>
            <a:ext cx="319500" cy="270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100"/>
              <a:buNone/>
              <a:defRPr sz="100"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6" name="Google Shape;36;g1671b8d74cf_0_439"/>
          <p:cNvSpPr txBox="1"/>
          <p:nvPr>
            <p:ph idx="4" type="body"/>
          </p:nvPr>
        </p:nvSpPr>
        <p:spPr>
          <a:xfrm>
            <a:off x="626535" y="4582947"/>
            <a:ext cx="35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7484A"/>
              </a:buClr>
              <a:buSzPts val="1900"/>
              <a:buNone/>
              <a:defRPr b="1" sz="1900" cap="none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7" name="Google Shape;37;g1671b8d74cf_0_439"/>
          <p:cNvSpPr txBox="1"/>
          <p:nvPr>
            <p:ph idx="5" type="body"/>
          </p:nvPr>
        </p:nvSpPr>
        <p:spPr>
          <a:xfrm>
            <a:off x="626535" y="4960384"/>
            <a:ext cx="359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rm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900"/>
              <a:buNone/>
              <a:defRPr sz="1900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8" name="Google Shape;38;g1671b8d74cf_0_439"/>
          <p:cNvSpPr txBox="1"/>
          <p:nvPr>
            <p:ph idx="6" type="body"/>
          </p:nvPr>
        </p:nvSpPr>
        <p:spPr>
          <a:xfrm>
            <a:off x="4556496" y="4582947"/>
            <a:ext cx="35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7484A"/>
              </a:buClr>
              <a:buSzPts val="1900"/>
              <a:buFont typeface="Arial"/>
              <a:buNone/>
              <a:defRPr b="1" sz="1900" cap="none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39" name="Google Shape;39;g1671b8d74cf_0_439"/>
          <p:cNvSpPr txBox="1"/>
          <p:nvPr>
            <p:ph idx="7" type="body"/>
          </p:nvPr>
        </p:nvSpPr>
        <p:spPr>
          <a:xfrm>
            <a:off x="4556496" y="4960384"/>
            <a:ext cx="359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rm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900"/>
              <a:buFont typeface="Arial"/>
              <a:buNone/>
              <a:defRPr sz="1900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0" name="Google Shape;40;g1671b8d74cf_0_439"/>
          <p:cNvSpPr txBox="1"/>
          <p:nvPr>
            <p:ph idx="8" type="body"/>
          </p:nvPr>
        </p:nvSpPr>
        <p:spPr>
          <a:xfrm>
            <a:off x="8480263" y="4582947"/>
            <a:ext cx="359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7484A"/>
              </a:buClr>
              <a:buSzPts val="1900"/>
              <a:buFont typeface="Arial"/>
              <a:buNone/>
              <a:defRPr b="1" sz="1900" cap="none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1" name="Google Shape;41;g1671b8d74cf_0_439"/>
          <p:cNvSpPr txBox="1"/>
          <p:nvPr>
            <p:ph idx="9" type="body"/>
          </p:nvPr>
        </p:nvSpPr>
        <p:spPr>
          <a:xfrm>
            <a:off x="8480263" y="4960384"/>
            <a:ext cx="359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rm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900"/>
              <a:buFont typeface="Arial"/>
              <a:buNone/>
              <a:defRPr sz="1900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2" name="Google Shape;42;g1671b8d74cf_0_439"/>
          <p:cNvSpPr txBox="1"/>
          <p:nvPr>
            <p:ph idx="13" type="body"/>
          </p:nvPr>
        </p:nvSpPr>
        <p:spPr>
          <a:xfrm>
            <a:off x="8480263" y="6094281"/>
            <a:ext cx="35904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84A"/>
              </a:buClr>
              <a:buSzPts val="1900"/>
              <a:buNone/>
              <a:defRPr sz="1900">
                <a:solidFill>
                  <a:srgbClr val="47484A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32425"/>
              </a:buClr>
              <a:buSzPts val="2400"/>
              <a:buNone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3" name="Google Shape;43;g1671b8d74cf_0_439"/>
          <p:cNvSpPr txBox="1"/>
          <p:nvPr/>
        </p:nvSpPr>
        <p:spPr>
          <a:xfrm>
            <a:off x="-1358552" y="-1972721"/>
            <a:ext cx="4670400" cy="13698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Suggested line of text (optional):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START WITH YES.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g1671b8d74cf_0_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28" y="6269435"/>
            <a:ext cx="2728490" cy="34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Title and Content">
  <p:cSld name="*Title and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671b8d74cf_0_454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3700"/>
              <a:buFont typeface="Arial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47" name="Google Shape;47;g1671b8d74cf_0_454"/>
          <p:cNvSpPr txBox="1"/>
          <p:nvPr>
            <p:ph idx="1" type="body"/>
          </p:nvPr>
        </p:nvSpPr>
        <p:spPr>
          <a:xfrm>
            <a:off x="609601" y="1877795"/>
            <a:ext cx="111639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2400"/>
              <a:buChar char="▪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8" name="Google Shape;48;g1671b8d74cf_0_454"/>
          <p:cNvSpPr txBox="1"/>
          <p:nvPr>
            <p:ph idx="2" type="body"/>
          </p:nvPr>
        </p:nvSpPr>
        <p:spPr>
          <a:xfrm>
            <a:off x="609601" y="13465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700">
                <a:solidFill>
                  <a:schemeClr val="accent2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49" name="Google Shape;49;g1671b8d74cf_0_454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harts, Graphs, Tables">
  <p:cSld name="*Charts, Graphs, Table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71b8d74cf_0_459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3700"/>
              <a:buFont typeface="Arial"/>
              <a:buNone/>
              <a:defRPr b="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52" name="Google Shape;52;g1671b8d74cf_0_459"/>
          <p:cNvSpPr txBox="1"/>
          <p:nvPr>
            <p:ph idx="1" type="body"/>
          </p:nvPr>
        </p:nvSpPr>
        <p:spPr>
          <a:xfrm>
            <a:off x="609601" y="1890105"/>
            <a:ext cx="111639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2400"/>
              <a:buChar char="▪"/>
              <a:defRPr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53" name="Google Shape;53;g1671b8d74cf_0_459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g1671b8d74cf_0_459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700"/>
              <a:buNone/>
              <a:defRPr b="1" sz="2700">
                <a:solidFill>
                  <a:srgbClr val="0065A2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55" name="Google Shape;55;g1671b8d74cf_0_459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1400"/>
              <a:buNone/>
              <a:defRPr sz="1400"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71b8d74cf_0_4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671b8d74cf_0_4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•"/>
              <a:defRPr/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9" name="Google Shape;59;g1671b8d74cf_0_4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Columns-TWO">
  <p:cSld name="*Columns-TW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671b8d74cf_0_469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g1671b8d74cf_0_469"/>
          <p:cNvSpPr txBox="1"/>
          <p:nvPr>
            <p:ph idx="1" type="body"/>
          </p:nvPr>
        </p:nvSpPr>
        <p:spPr>
          <a:xfrm>
            <a:off x="609601" y="1373717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700"/>
              <a:buNone/>
              <a:defRPr b="1" sz="2700">
                <a:solidFill>
                  <a:srgbClr val="0065A2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63" name="Google Shape;63;g1671b8d74cf_0_469"/>
          <p:cNvSpPr txBox="1"/>
          <p:nvPr>
            <p:ph idx="2" type="body"/>
          </p:nvPr>
        </p:nvSpPr>
        <p:spPr>
          <a:xfrm>
            <a:off x="609600" y="1904964"/>
            <a:ext cx="53643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2400"/>
              <a:buChar char="▪"/>
              <a:defRPr sz="2400"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 sz="2400"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 sz="2400"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 sz="2400"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64" name="Google Shape;64;g1671b8d74cf_0_469"/>
          <p:cNvSpPr txBox="1"/>
          <p:nvPr>
            <p:ph idx="3" type="body"/>
          </p:nvPr>
        </p:nvSpPr>
        <p:spPr>
          <a:xfrm>
            <a:off x="6267451" y="1890676"/>
            <a:ext cx="53643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32425"/>
              </a:buClr>
              <a:buSzPts val="2400"/>
              <a:buChar char="▪"/>
              <a:defRPr sz="2400"/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 sz="2400"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 sz="2400"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 sz="2400"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65" name="Google Shape;65;g1671b8d74cf_0_469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37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*Section Break" showMasterSp="0">
  <p:cSld name="*Section Brea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miesen\Desktop\anlrgbpptlogo.png" id="67" name="Google Shape;67;g1671b8d74cf_0_4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6339" y="6083300"/>
            <a:ext cx="2054461" cy="740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ial view of Argonne with APS in front 5730-00068.jpg" id="68" name="Google Shape;68;g1671b8d74cf_0_475"/>
          <p:cNvPicPr preferRelativeResize="0"/>
          <p:nvPr/>
        </p:nvPicPr>
        <p:blipFill rotWithShape="1">
          <a:blip r:embed="rId3">
            <a:alphaModFix/>
          </a:blip>
          <a:srcRect b="7133" l="0" r="0" t="10683"/>
          <a:stretch/>
        </p:blipFill>
        <p:spPr>
          <a:xfrm>
            <a:off x="0" y="0"/>
            <a:ext cx="12192000" cy="598491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1671b8d74cf_0_475"/>
          <p:cNvSpPr txBox="1"/>
          <p:nvPr>
            <p:ph idx="1" type="body"/>
          </p:nvPr>
        </p:nvSpPr>
        <p:spPr>
          <a:xfrm>
            <a:off x="0" y="-14245"/>
            <a:ext cx="12192000" cy="5999100"/>
          </a:xfrm>
          <a:prstGeom prst="rect">
            <a:avLst/>
          </a:prstGeom>
          <a:solidFill>
            <a:schemeClr val="accent2">
              <a:alpha val="89020"/>
            </a:schemeClr>
          </a:solidFill>
          <a:ln>
            <a:noFill/>
          </a:ln>
        </p:spPr>
        <p:txBody>
          <a:bodyPr anchorCtr="0" anchor="ctr" bIns="609600" lIns="60960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 b="1" sz="3700" cap="none">
                <a:solidFill>
                  <a:schemeClr val="lt1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•"/>
              <a:defRPr/>
            </a:lvl3pPr>
            <a:lvl4pPr indent="-3810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–"/>
              <a:defRPr/>
            </a:lvl4pPr>
            <a:lvl5pPr indent="-3810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400"/>
              <a:buChar char="»"/>
              <a:defRPr/>
            </a:lvl5pPr>
            <a:lvl6pPr indent="-381000" lvl="5" marL="2743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pic>
        <p:nvPicPr>
          <p:cNvPr id="70" name="Google Shape;70;g1671b8d74cf_0_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0828" y="6269435"/>
            <a:ext cx="2728490" cy="34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7"/>
            <a:ext cx="315912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685800" y="609600"/>
            <a:ext cx="101313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685800" y="2141537"/>
            <a:ext cx="10131300" cy="3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125" y="6523037"/>
            <a:ext cx="315912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type="title"/>
          </p:nvPr>
        </p:nvSpPr>
        <p:spPr>
          <a:xfrm>
            <a:off x="685800" y="609600"/>
            <a:ext cx="101313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685800" y="2141537"/>
            <a:ext cx="10131300" cy="36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9217025" y="6523037"/>
            <a:ext cx="1600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685800" y="6523037"/>
            <a:ext cx="83931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0955337" y="6523037"/>
            <a:ext cx="5508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pp.diagrams.net/?page-id=RJlWEaDmXev5QFbFoUt_&amp;scale=auto#G124xh4K15c7tUcaETXmj-JSPKcQLA_oTC" TargetMode="External"/><Relationship Id="rId4" Type="http://schemas.openxmlformats.org/officeDocument/2006/relationships/hyperlink" Target="https://app.diagrams.net/?page-id=RJlWEaDmXev5QFbFoUt_&amp;scale=auto#G124xh4K15c7tUcaETXmj-JSPKcQLA_oTC" TargetMode="External"/><Relationship Id="rId5" Type="http://schemas.openxmlformats.org/officeDocument/2006/relationships/image" Target="../media/image17.png"/><Relationship Id="rId6" Type="http://schemas.openxmlformats.org/officeDocument/2006/relationships/hyperlink" Target="https://youtu.be/ca2k_vpibY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app.diagrams.net/?page-id=ca1FuG7PLXu6bnQs5U5e&amp;scale=auto#G1XO2QapPA-rASxYMapuLBUoIQ1xDHc6fk" TargetMode="External"/><Relationship Id="rId4" Type="http://schemas.openxmlformats.org/officeDocument/2006/relationships/hyperlink" Target="https://app.diagrams.net/?page-id=OiiIChfY9onfkoMznR_f&amp;scale=auto#G1XO2QapPA-rASxYMapuLBUoIQ1xDHc6fk" TargetMode="External"/><Relationship Id="rId5" Type="http://schemas.openxmlformats.org/officeDocument/2006/relationships/hyperlink" Target="https://app.diagrams.net/?page-id=OiiIChfY9onfkoMznR_f&amp;scale=auto#G1XO2QapPA-rASxYMapuLBUoIQ1xDHc6fk" TargetMode="External"/><Relationship Id="rId6" Type="http://schemas.openxmlformats.org/officeDocument/2006/relationships/image" Target="../media/image22.png"/><Relationship Id="rId7" Type="http://schemas.openxmlformats.org/officeDocument/2006/relationships/hyperlink" Target="https://app.diagrams.net/?page-id=ca1FuG7PLXu6bnQs5U5e&amp;scale=auto#G1XO2QapPA-rASxYMapuLBUoIQ1xDHc6fk" TargetMode="External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diagrams.net/?page-id=NrN5fEtIAsv3BT4UrFEx&amp;scale=auto#G1XO2QapPA-rASxYMapuLBUoIQ1xDHc6fk" TargetMode="External"/><Relationship Id="rId4" Type="http://schemas.openxmlformats.org/officeDocument/2006/relationships/hyperlink" Target="https://app.diagrams.net/?page-id=NrN5fEtIAsv3BT4UrFEx&amp;scale=auto#G1XO2QapPA-rASxYMapuLBUoIQ1xDHc6fk" TargetMode="External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pp.diagrams.net/?page-id=MfKU_fExxht4mH9wnYGH&amp;scale=auto#G1nv11wtkgmZ7OZcCk9Uwu0t418xYyOi7d" TargetMode="External"/><Relationship Id="rId4" Type="http://schemas.openxmlformats.org/officeDocument/2006/relationships/hyperlink" Target="https://app.diagrams.net/?page-id=MfKU_fExxht4mH9wnYGH&amp;scale=auto#G1nv11wtkgmZ7OZcCk9Uwu0t418xYyOi7d" TargetMode="External"/><Relationship Id="rId5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cqy78@mail.missouri.edu" TargetMode="External"/><Relationship Id="rId4" Type="http://schemas.openxmlformats.org/officeDocument/2006/relationships/hyperlink" Target="mailto:chungmiranda@anl.gov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ctrTitle"/>
          </p:nvPr>
        </p:nvSpPr>
        <p:spPr>
          <a:xfrm>
            <a:off x="1031875" y="2025650"/>
            <a:ext cx="10128250" cy="2249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</a:pPr>
            <a:r>
              <a:rPr b="0" lang="en-US" sz="3300"/>
              <a:t>Evaluating SciStream (Federated Scientific Data Streaming Architecture) on FABRIC</a:t>
            </a:r>
            <a:endParaRPr/>
          </a:p>
        </p:txBody>
      </p:sp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1031875" y="4430712"/>
            <a:ext cx="10128250" cy="188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u="sng"/>
              <a:t>Chengyi Qu</a:t>
            </a:r>
            <a:r>
              <a:rPr b="1" lang="en-US"/>
              <a:t> </a:t>
            </a:r>
            <a:r>
              <a:rPr lang="en-US"/>
              <a:t>(University of Missouri - Columbia),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Joaquin Chung (The University of Chicago),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Zhengchun Liu, Tekin Bicer, Rajkumar Kettimuthu (Argonne National Lab)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8" name="Google Shape;7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63" y="211863"/>
            <a:ext cx="2468675" cy="7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74" y="1197850"/>
            <a:ext cx="2468675" cy="86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671b8d74cf_0_120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Implementation</a:t>
            </a:r>
            <a:endParaRPr/>
          </a:p>
        </p:txBody>
      </p:sp>
      <p:sp>
        <p:nvSpPr>
          <p:cNvPr id="185" name="Google Shape;185;g1671b8d74cf_0_120"/>
          <p:cNvSpPr txBox="1"/>
          <p:nvPr>
            <p:ph idx="1" type="body"/>
          </p:nvPr>
        </p:nvSpPr>
        <p:spPr>
          <a:xfrm>
            <a:off x="609601" y="1890105"/>
            <a:ext cx="111639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S2CS: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Implemented in Python using state machine,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Memory footprint is 10MB, 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Data streaming request is completed in ~0.12 s while a release is completed in 0.003 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2200"/>
              <a:t>S2DS (Implementation options):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L3 NAT or tunnels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L4 Proxy (TCP or UDP or QUIC)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</a:pPr>
            <a:r>
              <a:rPr lang="en-US" sz="2200"/>
              <a:t>L7 (Application) Proxy</a:t>
            </a:r>
            <a:endParaRPr sz="2200"/>
          </a:p>
        </p:txBody>
      </p:sp>
      <p:sp>
        <p:nvSpPr>
          <p:cNvPr id="186" name="Google Shape;186;g1671b8d74cf_0_120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g1671b8d74cf_0_120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SciStream Control Server (S2CS) and Data Server (S2DS)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8" name="Google Shape;188;g1671b8d74cf_0_120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71b8d74cf_0_95">
            <a:hlinkClick r:id="rId3"/>
          </p:cNvPr>
          <p:cNvSpPr/>
          <p:nvPr/>
        </p:nvSpPr>
        <p:spPr>
          <a:xfrm>
            <a:off x="4788050" y="1129450"/>
            <a:ext cx="7161300" cy="4861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671b8d74cf_0_95"/>
          <p:cNvSpPr txBox="1"/>
          <p:nvPr>
            <p:ph type="title"/>
          </p:nvPr>
        </p:nvSpPr>
        <p:spPr>
          <a:xfrm>
            <a:off x="415600" y="276933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Fabric Topology for current SciStream project</a:t>
            </a:r>
            <a:endParaRPr/>
          </a:p>
        </p:txBody>
      </p:sp>
      <p:pic>
        <p:nvPicPr>
          <p:cNvPr id="195" name="Google Shape;195;g1671b8d74cf_0_9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7188" y="1135542"/>
            <a:ext cx="7163003" cy="48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671b8d74cf_0_95"/>
          <p:cNvSpPr txBox="1"/>
          <p:nvPr>
            <p:ph idx="4294967295" type="body"/>
          </p:nvPr>
        </p:nvSpPr>
        <p:spPr>
          <a:xfrm>
            <a:off x="415601" y="3305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Demo Video: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https://youtu.be/ca2k_vpibYk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71b8d74cf_0_101">
            <a:hlinkClick r:id="rId3"/>
          </p:cNvPr>
          <p:cNvSpPr/>
          <p:nvPr/>
        </p:nvSpPr>
        <p:spPr>
          <a:xfrm>
            <a:off x="2195400" y="3387575"/>
            <a:ext cx="8102100" cy="314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671b8d74cf_0_101">
            <a:hlinkClick r:id="rId4"/>
          </p:cNvPr>
          <p:cNvSpPr/>
          <p:nvPr/>
        </p:nvSpPr>
        <p:spPr>
          <a:xfrm>
            <a:off x="4014450" y="920350"/>
            <a:ext cx="3753000" cy="212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1671b8d74cf_0_101"/>
          <p:cNvSpPr txBox="1"/>
          <p:nvPr>
            <p:ph type="title"/>
          </p:nvPr>
        </p:nvSpPr>
        <p:spPr>
          <a:xfrm>
            <a:off x="319633" y="57133"/>
            <a:ext cx="118725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Potential solutions for TCP L4 proxy for current SciStream</a:t>
            </a:r>
            <a:endParaRPr/>
          </a:p>
        </p:txBody>
      </p:sp>
      <p:pic>
        <p:nvPicPr>
          <p:cNvPr id="204" name="Google Shape;204;g1671b8d74cf_0_10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30719" r="0" t="0"/>
          <a:stretch/>
        </p:blipFill>
        <p:spPr>
          <a:xfrm>
            <a:off x="3983924" y="918351"/>
            <a:ext cx="3762703" cy="2084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g1671b8d74cf_0_101"/>
          <p:cNvCxnSpPr/>
          <p:nvPr/>
        </p:nvCxnSpPr>
        <p:spPr>
          <a:xfrm flipH="1" rot="10800000">
            <a:off x="296200" y="3170917"/>
            <a:ext cx="11599500" cy="69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6" name="Google Shape;206;g1671b8d74cf_0_10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43200" y="3345925"/>
            <a:ext cx="8095502" cy="31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71b8d74cf_0_108">
            <a:hlinkClick r:id="rId3"/>
          </p:cNvPr>
          <p:cNvSpPr/>
          <p:nvPr/>
        </p:nvSpPr>
        <p:spPr>
          <a:xfrm>
            <a:off x="2090850" y="753100"/>
            <a:ext cx="8133300" cy="316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1671b8d74cf_0_108"/>
          <p:cNvSpPr txBox="1"/>
          <p:nvPr/>
        </p:nvSpPr>
        <p:spPr>
          <a:xfrm>
            <a:off x="296200" y="4040567"/>
            <a:ext cx="116988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+ Sockmap will take over all the forwarding logic by </a:t>
            </a:r>
            <a:r>
              <a:rPr lang="en-US" sz="1900">
                <a:solidFill>
                  <a:schemeClr val="accent5"/>
                </a:solidFill>
              </a:rPr>
              <a:t>replacing the original </a:t>
            </a:r>
            <a:r>
              <a:rPr lang="en-US" sz="180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sk_data_ready</a:t>
            </a:r>
            <a:r>
              <a:rPr lang="en-US" sz="1900">
                <a:solidFill>
                  <a:schemeClr val="accent5"/>
                </a:solidFill>
              </a:rPr>
              <a:t> callback function</a:t>
            </a:r>
            <a:r>
              <a:rPr lang="en-US" sz="1900">
                <a:solidFill>
                  <a:schemeClr val="lt1"/>
                </a:solidFill>
              </a:rPr>
              <a:t>. T</a:t>
            </a:r>
            <a:r>
              <a:rPr lang="en-US" sz="1900">
                <a:solidFill>
                  <a:schemeClr val="lt1"/>
                </a:solidFill>
              </a:rPr>
              <a:t>he o</a:t>
            </a:r>
            <a:r>
              <a:rPr lang="en-US" sz="1900">
                <a:solidFill>
                  <a:schemeClr val="lt1"/>
                </a:solidFill>
              </a:rPr>
              <a:t>riginal </a:t>
            </a:r>
            <a:r>
              <a:rPr lang="en-US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sk_data_ready</a:t>
            </a:r>
            <a:r>
              <a:rPr lang="en-US" sz="1900">
                <a:solidFill>
                  <a:schemeClr val="lt1"/>
                </a:solidFill>
              </a:rPr>
              <a:t> function, used in socket programming, is an interface between the protocol stack with proxy process, it wakes up user-space every time a packet arrives.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+ Sockmap </a:t>
            </a:r>
            <a:r>
              <a:rPr lang="en-US" sz="1900">
                <a:solidFill>
                  <a:schemeClr val="accent4"/>
                </a:solidFill>
              </a:rPr>
              <a:t>uses a ‘Stream Parser’ method to change the control logic of packets</a:t>
            </a:r>
            <a:r>
              <a:rPr lang="en-US" sz="1900">
                <a:solidFill>
                  <a:schemeClr val="lt1"/>
                </a:solidFill>
              </a:rPr>
              <a:t> to eBPF system. This shortens the process and achieves the redirection on kernel space only.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- Sockmap cannot change buffer size, if a large amount of data arrives, it may drop a lot of packets.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</a:rPr>
              <a:t>- Sockmap only supports TCP traffic, which is written by default in the kennel of Linux systems.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13" name="Google Shape;213;g1671b8d74cf_0_108"/>
          <p:cNvSpPr txBox="1"/>
          <p:nvPr>
            <p:ph type="title"/>
          </p:nvPr>
        </p:nvSpPr>
        <p:spPr>
          <a:xfrm>
            <a:off x="415650" y="99792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Sockmap with eBPF on TCP Proxy - Overview</a:t>
            </a:r>
            <a:endParaRPr/>
          </a:p>
        </p:txBody>
      </p:sp>
      <p:cxnSp>
        <p:nvCxnSpPr>
          <p:cNvPr id="214" name="Google Shape;214;g1671b8d74cf_0_108"/>
          <p:cNvCxnSpPr/>
          <p:nvPr/>
        </p:nvCxnSpPr>
        <p:spPr>
          <a:xfrm flipH="1" rot="10800000">
            <a:off x="345800" y="4040450"/>
            <a:ext cx="115995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5" name="Google Shape;215;g1671b8d74cf_0_10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7600" y="746367"/>
            <a:ext cx="8116002" cy="315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671b8d74cf_0_115">
            <a:hlinkClick r:id="rId3"/>
          </p:cNvPr>
          <p:cNvSpPr/>
          <p:nvPr/>
        </p:nvSpPr>
        <p:spPr>
          <a:xfrm>
            <a:off x="1505425" y="1735800"/>
            <a:ext cx="8614200" cy="4181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671b8d74cf_0_115"/>
          <p:cNvSpPr txBox="1"/>
          <p:nvPr>
            <p:ph type="title"/>
          </p:nvPr>
        </p:nvSpPr>
        <p:spPr>
          <a:xfrm>
            <a:off x="415600" y="593375"/>
            <a:ext cx="115158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/>
              <a:t>A pure QUIC proxy implementation - Using QUIC-GO</a:t>
            </a:r>
            <a:endParaRPr/>
          </a:p>
        </p:txBody>
      </p:sp>
      <p:pic>
        <p:nvPicPr>
          <p:cNvPr id="222" name="Google Shape;222;g1671b8d74cf_0_1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6654" y="1744871"/>
            <a:ext cx="8631739" cy="4163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671b8d74cf_0_129"/>
          <p:cNvSpPr/>
          <p:nvPr/>
        </p:nvSpPr>
        <p:spPr>
          <a:xfrm>
            <a:off x="6131075" y="4123675"/>
            <a:ext cx="5574900" cy="2313000"/>
          </a:xfrm>
          <a:prstGeom prst="rect">
            <a:avLst/>
          </a:prstGeom>
          <a:solidFill>
            <a:srgbClr val="FFFFFF">
              <a:alpha val="7412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671b8d74cf_0_129"/>
          <p:cNvSpPr txBox="1"/>
          <p:nvPr>
            <p:ph idx="3" type="body"/>
          </p:nvPr>
        </p:nvSpPr>
        <p:spPr>
          <a:xfrm>
            <a:off x="6258200" y="1962013"/>
            <a:ext cx="5754900" cy="4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Compared among 5 topologies with RTT of: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Measurements:</a:t>
            </a:r>
            <a:endParaRPr b="1"/>
          </a:p>
          <a:p>
            <a:pPr indent="-4572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Goodput evaluation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Perceived delay</a:t>
            </a:r>
            <a:endParaRPr/>
          </a:p>
          <a:p>
            <a:pPr indent="-4572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Jitter</a:t>
            </a:r>
            <a:endParaRPr/>
          </a:p>
        </p:txBody>
      </p:sp>
      <p:sp>
        <p:nvSpPr>
          <p:cNvPr id="230" name="Google Shape;230;g1671b8d74cf_0_129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Evaluation</a:t>
            </a:r>
            <a:endParaRPr/>
          </a:p>
        </p:txBody>
      </p:sp>
      <p:sp>
        <p:nvSpPr>
          <p:cNvPr id="231" name="Google Shape;231;g1671b8d74cf_0_129"/>
          <p:cNvSpPr txBox="1"/>
          <p:nvPr>
            <p:ph idx="1" type="body"/>
          </p:nvPr>
        </p:nvSpPr>
        <p:spPr>
          <a:xfrm>
            <a:off x="609601" y="1373717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S2DS Implementation Options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2" name="Google Shape;232;g1671b8d74cf_0_129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g1671b8d74cf_0_129"/>
          <p:cNvSpPr txBox="1"/>
          <p:nvPr>
            <p:ph idx="2" type="body"/>
          </p:nvPr>
        </p:nvSpPr>
        <p:spPr>
          <a:xfrm>
            <a:off x="609600" y="1904966"/>
            <a:ext cx="5364300" cy="3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/>
              <a:t>Experimental setup on FABRIC - one example on LAN (Salt to Utah) </a:t>
            </a:r>
            <a:endParaRPr/>
          </a:p>
        </p:txBody>
      </p:sp>
      <p:pic>
        <p:nvPicPr>
          <p:cNvPr id="234" name="Google Shape;234;g1671b8d74cf_0_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067" y="2684760"/>
            <a:ext cx="5499583" cy="126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671b8d74cf_0_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50" y="2797333"/>
            <a:ext cx="5606765" cy="294773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1671b8d74cf_0_129"/>
          <p:cNvSpPr txBox="1"/>
          <p:nvPr>
            <p:ph idx="2" type="body"/>
          </p:nvPr>
        </p:nvSpPr>
        <p:spPr>
          <a:xfrm>
            <a:off x="418288" y="5859638"/>
            <a:ext cx="56067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300"/>
              <a:t> *LAN (SALT to UTAH), Metro (MICH to STAR), Short WAN (STAR to DALL), WAN (UTAH to MAX), Long WAN(MICH to TACC)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671b8d74cf_0_142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g1671b8d74cf_0_142"/>
          <p:cNvSpPr txBox="1"/>
          <p:nvPr>
            <p:ph idx="1" type="body"/>
          </p:nvPr>
        </p:nvSpPr>
        <p:spPr>
          <a:xfrm>
            <a:off x="609601" y="1373717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S2DS Goodput - Direct connection, Legacy SciStream and Sockmap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4" name="Google Shape;244;g1671b8d74cf_0_142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Evaluation</a:t>
            </a:r>
            <a:endParaRPr/>
          </a:p>
        </p:txBody>
      </p:sp>
      <p:pic>
        <p:nvPicPr>
          <p:cNvPr id="245" name="Google Shape;245;g1671b8d74cf_0_142"/>
          <p:cNvPicPr preferRelativeResize="0"/>
          <p:nvPr/>
        </p:nvPicPr>
        <p:blipFill rotWithShape="1">
          <a:blip r:embed="rId3">
            <a:alphaModFix/>
          </a:blip>
          <a:srcRect b="26373" l="0" r="0" t="0"/>
          <a:stretch/>
        </p:blipFill>
        <p:spPr>
          <a:xfrm>
            <a:off x="19400" y="1957797"/>
            <a:ext cx="12191999" cy="28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1671b8d74cf_0_142"/>
          <p:cNvSpPr txBox="1"/>
          <p:nvPr/>
        </p:nvSpPr>
        <p:spPr>
          <a:xfrm>
            <a:off x="80250" y="5184400"/>
            <a:ext cx="12031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</a:rPr>
              <a:t>Goodput performance of two TCP implementations of 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SciStream S2DS 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</a:rPr>
              <a:t>(legacy and sockmap proxies) compared with the No-SciStream case over five network setups: (a) LAN, (b) metro, (c) short WAN, (d) WAN, and (e) long WAN.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eb944bacd_0_0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7eb944bacd_0_0"/>
          <p:cNvSpPr txBox="1"/>
          <p:nvPr>
            <p:ph idx="1" type="body"/>
          </p:nvPr>
        </p:nvSpPr>
        <p:spPr>
          <a:xfrm>
            <a:off x="609601" y="1373717"/>
            <a:ext cx="11163900" cy="49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Perceived delay at the consumer application</a:t>
            </a:r>
            <a:r>
              <a:rPr lang="en-US">
                <a:solidFill>
                  <a:schemeClr val="accent3"/>
                </a:solidFill>
              </a:rPr>
              <a:t>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54" name="Google Shape;254;g17eb944bacd_0_0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Evaluation</a:t>
            </a:r>
            <a:endParaRPr/>
          </a:p>
        </p:txBody>
      </p:sp>
      <p:pic>
        <p:nvPicPr>
          <p:cNvPr id="255" name="Google Shape;255;g17eb944bac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5034"/>
            <a:ext cx="12192000" cy="286535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7eb944bacd_0_0"/>
          <p:cNvSpPr txBox="1"/>
          <p:nvPr/>
        </p:nvSpPr>
        <p:spPr>
          <a:xfrm>
            <a:off x="80250" y="5322813"/>
            <a:ext cx="12031500" cy="1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dk1"/>
                </a:solidFill>
                <a:highlight>
                  <a:srgbClr val="FFFFFF"/>
                </a:highlight>
              </a:rPr>
              <a:t>Perceived delay at the consumer application for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</a:rPr>
              <a:t> two TCP implementations of 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SciStream S2DS </a:t>
            </a: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</a:rPr>
              <a:t>(legacy and sockmap proxies) compared with the No-SciStream case over five network setups: (a) LAN, (b) metro, (c) short WAN, (d) WAN, and (e) long WAN.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71b8d74cf_0_150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g1671b8d74cf_0_150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Jitter comparison - box plot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64" name="Google Shape;264;g1671b8d74cf_0_150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Evaluation</a:t>
            </a:r>
            <a:endParaRPr/>
          </a:p>
        </p:txBody>
      </p:sp>
      <p:pic>
        <p:nvPicPr>
          <p:cNvPr id="265" name="Google Shape;265;g1671b8d74cf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817" y="1858741"/>
            <a:ext cx="6489463" cy="367856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671b8d74cf_0_150"/>
          <p:cNvSpPr txBox="1"/>
          <p:nvPr/>
        </p:nvSpPr>
        <p:spPr>
          <a:xfrm>
            <a:off x="1385100" y="5709900"/>
            <a:ext cx="94218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>
                <a:solidFill>
                  <a:schemeClr val="dk1"/>
                </a:solidFill>
                <a:highlight>
                  <a:srgbClr val="FFFFFF"/>
                </a:highlight>
              </a:rPr>
              <a:t>Jitter performance of two TCP implementations of SciStream S2DS (legacy and sockmap proxies) compared to the No-SciStream case.</a:t>
            </a:r>
            <a:endParaRPr sz="17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671b8d74cf_0_159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g1671b8d74cf_0_159"/>
          <p:cNvSpPr txBox="1"/>
          <p:nvPr>
            <p:ph idx="1" type="body"/>
          </p:nvPr>
        </p:nvSpPr>
        <p:spPr>
          <a:xfrm>
            <a:off x="609601" y="1373717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SciStream over QUIC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74" name="Google Shape;274;g1671b8d74cf_0_159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Evaluation</a:t>
            </a:r>
            <a:endParaRPr/>
          </a:p>
        </p:txBody>
      </p:sp>
      <p:pic>
        <p:nvPicPr>
          <p:cNvPr id="275" name="Google Shape;275;g1671b8d74cf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00" y="2075572"/>
            <a:ext cx="5476800" cy="338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1671b8d74cf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000" y="2255088"/>
            <a:ext cx="5485500" cy="30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71b8d74cf_0_7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"/>
              <a:buNone/>
            </a:pPr>
            <a:r>
              <a:rPr lang="en-US"/>
              <a:t>Stream Processing in Light Source Facilities</a:t>
            </a:r>
            <a:endParaRPr/>
          </a:p>
        </p:txBody>
      </p:sp>
      <p:sp>
        <p:nvSpPr>
          <p:cNvPr id="85" name="Google Shape;85;g1671b8d74cf_0_7"/>
          <p:cNvSpPr txBox="1"/>
          <p:nvPr>
            <p:ph idx="2" type="body"/>
          </p:nvPr>
        </p:nvSpPr>
        <p:spPr>
          <a:xfrm>
            <a:off x="609601" y="13465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A Science Driver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6" name="Google Shape;86;g1671b8d74cf_0_7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7" name="Google Shape;87;g1671b8d74cf_0_7"/>
          <p:cNvGrpSpPr/>
          <p:nvPr/>
        </p:nvGrpSpPr>
        <p:grpSpPr>
          <a:xfrm>
            <a:off x="1197342" y="2140029"/>
            <a:ext cx="9797035" cy="4039732"/>
            <a:chOff x="422280" y="1144625"/>
            <a:chExt cx="7347960" cy="3029875"/>
          </a:xfrm>
        </p:grpSpPr>
        <p:sp>
          <p:nvSpPr>
            <p:cNvPr id="88" name="Google Shape;88;g1671b8d74cf_0_7"/>
            <p:cNvSpPr/>
            <p:nvPr/>
          </p:nvSpPr>
          <p:spPr>
            <a:xfrm rot="-5400000">
              <a:off x="5323350" y="3377550"/>
              <a:ext cx="732900" cy="4248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g1671b8d74cf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2280" y="1536840"/>
              <a:ext cx="2731680" cy="181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g1671b8d74cf_0_7"/>
            <p:cNvSpPr/>
            <p:nvPr/>
          </p:nvSpPr>
          <p:spPr>
            <a:xfrm>
              <a:off x="3186360" y="1978560"/>
              <a:ext cx="1998600" cy="559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g1671b8d74cf_0_7"/>
            <p:cNvSpPr/>
            <p:nvPr/>
          </p:nvSpPr>
          <p:spPr>
            <a:xfrm>
              <a:off x="3253262" y="1733175"/>
              <a:ext cx="1686000" cy="3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000" lIns="120000" spcFirstLastPara="1" rIns="120000" wrap="square" tIns="60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Transfer data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g1671b8d74cf_0_7"/>
            <p:cNvSpPr/>
            <p:nvPr/>
          </p:nvSpPr>
          <p:spPr>
            <a:xfrm>
              <a:off x="1098713" y="1144625"/>
              <a:ext cx="1378800" cy="3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000" lIns="120000" spcFirstLastPara="1" rIns="120000" wrap="square" tIns="60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Experiment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g1671b8d74cf_0_7"/>
            <p:cNvSpPr/>
            <p:nvPr/>
          </p:nvSpPr>
          <p:spPr>
            <a:xfrm>
              <a:off x="5636102" y="1144775"/>
              <a:ext cx="16860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000" lIns="120000" spcFirstLastPara="1" rIns="120000" wrap="square" tIns="60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Analysis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g1671b8d74cf_0_7"/>
            <p:cNvSpPr/>
            <p:nvPr/>
          </p:nvSpPr>
          <p:spPr>
            <a:xfrm rot="10800000">
              <a:off x="3172560" y="3541740"/>
              <a:ext cx="2551800" cy="540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1671b8d74cf_0_7"/>
            <p:cNvSpPr/>
            <p:nvPr/>
          </p:nvSpPr>
          <p:spPr>
            <a:xfrm>
              <a:off x="1867325" y="3441600"/>
              <a:ext cx="12633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000" lIns="120000" spcFirstLastPara="1" rIns="120000" wrap="square" tIns="60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Visualize and Steer 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1671b8d74cf_0_7"/>
            <p:cNvSpPr/>
            <p:nvPr/>
          </p:nvSpPr>
          <p:spPr>
            <a:xfrm>
              <a:off x="1275120" y="3459600"/>
              <a:ext cx="590100" cy="500100"/>
            </a:xfrm>
            <a:prstGeom prst="corner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671b8d74cf_0_7"/>
            <p:cNvSpPr/>
            <p:nvPr/>
          </p:nvSpPr>
          <p:spPr>
            <a:xfrm rot="-5400000">
              <a:off x="1076370" y="3419250"/>
              <a:ext cx="609900" cy="424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" name="Google Shape;98;g1671b8d74cf_0_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87960" y="1523880"/>
              <a:ext cx="2582280" cy="1818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eb944bacd_2_9"/>
          <p:cNvSpPr txBox="1"/>
          <p:nvPr>
            <p:ph type="ctrTitle"/>
          </p:nvPr>
        </p:nvSpPr>
        <p:spPr>
          <a:xfrm>
            <a:off x="1031875" y="2025650"/>
            <a:ext cx="10128300" cy="27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/>
              <a:t>Thanks!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/>
              <a:t>Questions: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cqy78@mail.missouri.edu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chungmiranda@anl.gov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lang="en-US"/>
              <a:t>Acknowledgments</a:t>
            </a:r>
            <a:endParaRPr/>
          </a:p>
        </p:txBody>
      </p:sp>
      <p:pic>
        <p:nvPicPr>
          <p:cNvPr id="283" name="Google Shape;283;g17eb944bacd_2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463" y="211863"/>
            <a:ext cx="2468675" cy="7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17eb944bacd_2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474" y="1197850"/>
            <a:ext cx="2468675" cy="86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7eb944bacd_2_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88242" y="4823742"/>
            <a:ext cx="1823766" cy="183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7eb944bacd_2_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26642" y="5311592"/>
            <a:ext cx="5094534" cy="857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71b8d74cf_0_25"/>
          <p:cNvSpPr/>
          <p:nvPr/>
        </p:nvSpPr>
        <p:spPr>
          <a:xfrm>
            <a:off x="303175" y="2624400"/>
            <a:ext cx="11761200" cy="3061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g1671b8d74cf_0_25"/>
          <p:cNvPicPr preferRelativeResize="0"/>
          <p:nvPr/>
        </p:nvPicPr>
        <p:blipFill rotWithShape="1">
          <a:blip r:embed="rId3">
            <a:alphaModFix/>
          </a:blip>
          <a:srcRect b="3446" l="0" r="0" t="0"/>
          <a:stretch/>
        </p:blipFill>
        <p:spPr>
          <a:xfrm>
            <a:off x="9387548" y="477825"/>
            <a:ext cx="2385952" cy="17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671b8d74cf_0_25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Data Movement Workflow</a:t>
            </a:r>
            <a:endParaRPr/>
          </a:p>
        </p:txBody>
      </p:sp>
      <p:sp>
        <p:nvSpPr>
          <p:cNvPr id="107" name="Google Shape;107;g1671b8d74cf_0_25"/>
          <p:cNvSpPr txBox="1"/>
          <p:nvPr>
            <p:ph idx="2" type="body"/>
          </p:nvPr>
        </p:nvSpPr>
        <p:spPr>
          <a:xfrm>
            <a:off x="609601" y="13465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State of the Art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8" name="Google Shape;108;g1671b8d74cf_0_25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g1671b8d74cf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800" y="2634216"/>
            <a:ext cx="11785600" cy="305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71b8d74cf_0_34"/>
          <p:cNvSpPr/>
          <p:nvPr/>
        </p:nvSpPr>
        <p:spPr>
          <a:xfrm>
            <a:off x="303175" y="2070325"/>
            <a:ext cx="11781300" cy="297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671b8d74cf_0_34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Secure, Memory-to-Memory Data Streaming</a:t>
            </a:r>
            <a:endParaRPr/>
          </a:p>
        </p:txBody>
      </p:sp>
      <p:sp>
        <p:nvSpPr>
          <p:cNvPr id="117" name="Google Shape;117;g1671b8d74cf_0_34"/>
          <p:cNvSpPr txBox="1"/>
          <p:nvPr>
            <p:ph idx="2" type="body"/>
          </p:nvPr>
        </p:nvSpPr>
        <p:spPr>
          <a:xfrm>
            <a:off x="609601" y="13465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The Need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8" name="Google Shape;118;g1671b8d74cf_0_34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9" name="Google Shape;119;g1671b8d74c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50" y="2067624"/>
            <a:ext cx="11785600" cy="2976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g1671b8d74cf_0_34"/>
          <p:cNvGrpSpPr/>
          <p:nvPr/>
        </p:nvGrpSpPr>
        <p:grpSpPr>
          <a:xfrm>
            <a:off x="9531228" y="5133655"/>
            <a:ext cx="2553168" cy="1724349"/>
            <a:chOff x="5400088" y="3358275"/>
            <a:chExt cx="2387700" cy="1785225"/>
          </a:xfrm>
        </p:grpSpPr>
        <p:pic>
          <p:nvPicPr>
            <p:cNvPr id="121" name="Google Shape;121;g1671b8d74cf_0_34"/>
            <p:cNvPicPr preferRelativeResize="0"/>
            <p:nvPr/>
          </p:nvPicPr>
          <p:blipFill rotWithShape="1">
            <a:blip r:embed="rId4">
              <a:alphaModFix/>
            </a:blip>
            <a:srcRect b="0" l="51145" r="0" t="0"/>
            <a:stretch/>
          </p:blipFill>
          <p:spPr>
            <a:xfrm>
              <a:off x="5477125" y="3419475"/>
              <a:ext cx="2233625" cy="1724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g1671b8d74cf_0_34"/>
            <p:cNvSpPr txBox="1"/>
            <p:nvPr/>
          </p:nvSpPr>
          <p:spPr>
            <a:xfrm>
              <a:off x="5400088" y="3358275"/>
              <a:ext cx="2387700" cy="9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 want SciStream!!!</a:t>
              </a:r>
              <a:endParaRPr b="1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71b8d74cf_0_45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Contributions of SciStream</a:t>
            </a:r>
            <a:endParaRPr/>
          </a:p>
        </p:txBody>
      </p:sp>
      <p:sp>
        <p:nvSpPr>
          <p:cNvPr id="129" name="Google Shape;129;g1671b8d74cf_0_45"/>
          <p:cNvSpPr txBox="1"/>
          <p:nvPr>
            <p:ph idx="1" type="body"/>
          </p:nvPr>
        </p:nvSpPr>
        <p:spPr>
          <a:xfrm>
            <a:off x="591425" y="1610325"/>
            <a:ext cx="11163900" cy="4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-5080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▪"/>
            </a:pPr>
            <a:r>
              <a:rPr lang="en-US" sz="2600"/>
              <a:t>A middlebox-based </a:t>
            </a:r>
            <a:r>
              <a:rPr b="1" lang="en-US" sz="2600">
                <a:solidFill>
                  <a:schemeClr val="accent3"/>
                </a:solidFill>
              </a:rPr>
              <a:t>architecture to enable</a:t>
            </a:r>
            <a:r>
              <a:rPr lang="en-US" sz="2600"/>
              <a:t> (third-party initiated) </a:t>
            </a:r>
            <a:r>
              <a:rPr b="1" lang="en-US" sz="2600">
                <a:solidFill>
                  <a:schemeClr val="accent3"/>
                </a:solidFill>
              </a:rPr>
              <a:t>data streaming between nodes</a:t>
            </a:r>
            <a:r>
              <a:rPr lang="en-US" sz="2600"/>
              <a:t> (with no direct external network connection) </a:t>
            </a:r>
            <a:r>
              <a:rPr b="1" lang="en-US" sz="2600">
                <a:solidFill>
                  <a:schemeClr val="accent3"/>
                </a:solidFill>
              </a:rPr>
              <a:t>in multiple security domains</a:t>
            </a:r>
            <a:r>
              <a:rPr lang="en-US" sz="2600"/>
              <a:t> in scientific environments</a:t>
            </a:r>
            <a:endParaRPr sz="2600"/>
          </a:p>
          <a:p>
            <a:pPr indent="-5080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2600"/>
              <a:t>A suite of </a:t>
            </a:r>
            <a:r>
              <a:rPr b="1" lang="en-US" sz="2600">
                <a:solidFill>
                  <a:schemeClr val="accent4"/>
                </a:solidFill>
              </a:rPr>
              <a:t>protocols to establish authenticated and transparent connection</a:t>
            </a:r>
            <a:r>
              <a:rPr lang="en-US" sz="2600"/>
              <a:t> between producer and consumer (in different security domains) via intermediate gateway nodes (i.e., middleboxes or proxies)</a:t>
            </a:r>
            <a:endParaRPr sz="2600"/>
          </a:p>
          <a:p>
            <a:pPr indent="-5080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2600"/>
              <a:t>A </a:t>
            </a:r>
            <a:r>
              <a:rPr b="1" lang="en-US" sz="2600">
                <a:solidFill>
                  <a:schemeClr val="accent5"/>
                </a:solidFill>
              </a:rPr>
              <a:t>prototype and evaluation results</a:t>
            </a:r>
            <a:r>
              <a:rPr lang="en-US" sz="2600"/>
              <a:t> showing that a streaming application running over a SciStream environment has a throughput one order of magnitude larger than a streaming application running on a state-of-the-art scientific environment</a:t>
            </a:r>
            <a:endParaRPr sz="2600"/>
          </a:p>
        </p:txBody>
      </p:sp>
      <p:sp>
        <p:nvSpPr>
          <p:cNvPr id="130" name="Google Shape;130;g1671b8d74cf_0_45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g1671b8d74cf_0_45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671b8d74cf_0_54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38" name="Google Shape;138;g1671b8d74cf_0_54"/>
          <p:cNvSpPr txBox="1"/>
          <p:nvPr>
            <p:ph idx="1" type="body"/>
          </p:nvPr>
        </p:nvSpPr>
        <p:spPr>
          <a:xfrm>
            <a:off x="609601" y="1890105"/>
            <a:ext cx="111639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-4826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800"/>
              <a:buAutoNum type="arabicPeriod"/>
            </a:pPr>
            <a:r>
              <a:rPr lang="en-US" sz="2200">
                <a:solidFill>
                  <a:srgbClr val="BFBFBF"/>
                </a:solidFill>
              </a:rPr>
              <a:t>Motivation</a:t>
            </a:r>
            <a:endParaRPr sz="2200">
              <a:solidFill>
                <a:srgbClr val="BFBFBF"/>
              </a:solidFill>
            </a:endParaRPr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800"/>
              <a:buAutoNum type="arabicPeriod"/>
            </a:pPr>
            <a:r>
              <a:rPr lang="en-US" sz="2200">
                <a:solidFill>
                  <a:srgbClr val="BFBFBF"/>
                </a:solidFill>
              </a:rPr>
              <a:t>Contributions</a:t>
            </a:r>
            <a:endParaRPr sz="2200">
              <a:solidFill>
                <a:srgbClr val="BFBFBF"/>
              </a:solidFill>
            </a:endParaRPr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200"/>
              <a:t>Design Consideration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200"/>
              <a:t>SciStream Design</a:t>
            </a:r>
            <a:endParaRPr sz="2200"/>
          </a:p>
          <a:p>
            <a:pPr indent="-482600" lvl="1" marL="121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lphaLcPeriod"/>
            </a:pPr>
            <a:r>
              <a:rPr lang="en-US" sz="2000"/>
              <a:t>Architecture and software components</a:t>
            </a:r>
            <a:endParaRPr sz="2000"/>
          </a:p>
          <a:p>
            <a:pPr indent="-482600" lvl="1" marL="121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lphaLcPeriod"/>
            </a:pPr>
            <a:r>
              <a:rPr lang="en-US" sz="2000"/>
              <a:t>Control Protocol</a:t>
            </a:r>
            <a:endParaRPr sz="20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200"/>
              <a:t>Prototype Implementation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200"/>
              <a:t>Evaluation</a:t>
            </a:r>
            <a:endParaRPr sz="2200"/>
          </a:p>
          <a:p>
            <a:pPr indent="-482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rabicPeriod"/>
            </a:pPr>
            <a:r>
              <a:rPr lang="en-US" sz="2200"/>
              <a:t>Future Work</a:t>
            </a:r>
            <a:endParaRPr sz="2200"/>
          </a:p>
        </p:txBody>
      </p:sp>
      <p:sp>
        <p:nvSpPr>
          <p:cNvPr id="139" name="Google Shape;139;g1671b8d74cf_0_54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140" name="Google Shape;140;g1671b8d74cf_0_54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  <p:sp>
        <p:nvSpPr>
          <p:cNvPr id="141" name="Google Shape;141;g1671b8d74cf_0_54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71b8d74cf_0_63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Design Considerations</a:t>
            </a:r>
            <a:endParaRPr/>
          </a:p>
        </p:txBody>
      </p:sp>
      <p:sp>
        <p:nvSpPr>
          <p:cNvPr id="148" name="Google Shape;148;g1671b8d74cf_0_63"/>
          <p:cNvSpPr txBox="1"/>
          <p:nvPr>
            <p:ph idx="1" type="body"/>
          </p:nvPr>
        </p:nvSpPr>
        <p:spPr>
          <a:xfrm>
            <a:off x="609601" y="1890105"/>
            <a:ext cx="11163900" cy="4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0" spcFirstLastPara="1" rIns="0" wrap="square" tIns="0">
            <a:noAutofit/>
          </a:bodyPr>
          <a:lstStyle/>
          <a:p>
            <a:pPr indent="-48895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b="1" lang="en-US" sz="2300"/>
              <a:t>Third-party Streaming:</a:t>
            </a:r>
            <a:r>
              <a:rPr lang="en-US" sz="2300"/>
              <a:t> streaming requests are initiated by a “third-party” user or application from anywhere</a:t>
            </a:r>
            <a:endParaRPr sz="2300"/>
          </a:p>
          <a:p>
            <a:pPr indent="-4889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b="1" lang="en-US" sz="2300"/>
              <a:t>Secure Streaming:</a:t>
            </a:r>
            <a:r>
              <a:rPr lang="en-US" sz="2300"/>
              <a:t> SciStream should authenticate all control and data channels by default</a:t>
            </a:r>
            <a:endParaRPr sz="2300"/>
          </a:p>
          <a:p>
            <a:pPr indent="-4889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b="1" lang="en-US" sz="2300"/>
              <a:t>General and Transparent Streaming:</a:t>
            </a:r>
            <a:r>
              <a:rPr lang="en-US" sz="2300"/>
              <a:t> we want to make SciStream agnostic of streaming application and avoid instrument/HPC resources reconfiguration</a:t>
            </a:r>
            <a:endParaRPr sz="2300"/>
          </a:p>
          <a:p>
            <a:pPr indent="-48895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AutoNum type="arabicPeriod"/>
            </a:pPr>
            <a:r>
              <a:rPr b="1" lang="en-US" sz="2300"/>
              <a:t>Provisioned vs. Best-effort resources:</a:t>
            </a:r>
            <a:r>
              <a:rPr lang="en-US" sz="2300"/>
              <a:t> advanced reservation is supported in many HPC resources and research and education networks, but we want SciStream to also support on-demand requests with best-effort resources</a:t>
            </a:r>
            <a:endParaRPr sz="2300"/>
          </a:p>
        </p:txBody>
      </p:sp>
      <p:sp>
        <p:nvSpPr>
          <p:cNvPr id="149" name="Google Shape;149;g1671b8d74cf_0_63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1671b8d74cf_0_63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151" name="Google Shape;151;g1671b8d74cf_0_63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2" name="Google Shape;152;g1671b8d74cf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900" y="5384433"/>
            <a:ext cx="4595035" cy="116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71b8d74cf_0_73"/>
          <p:cNvSpPr/>
          <p:nvPr/>
        </p:nvSpPr>
        <p:spPr>
          <a:xfrm>
            <a:off x="313625" y="2143500"/>
            <a:ext cx="11761200" cy="296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671b8d74cf_0_73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SciStream Design</a:t>
            </a:r>
            <a:endParaRPr/>
          </a:p>
        </p:txBody>
      </p:sp>
      <p:sp>
        <p:nvSpPr>
          <p:cNvPr id="160" name="Google Shape;160;g1671b8d74cf_0_73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g1671b8d74cf_0_73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Architecture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2" name="Google Shape;162;g1671b8d74cf_0_73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63" name="Google Shape;163;g1671b8d74cf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800" y="2137216"/>
            <a:ext cx="11785600" cy="297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71b8d74cf_0_82"/>
          <p:cNvSpPr/>
          <p:nvPr/>
        </p:nvSpPr>
        <p:spPr>
          <a:xfrm>
            <a:off x="4453525" y="648550"/>
            <a:ext cx="7443300" cy="552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iagram&#10;&#10;Description automatically generated" id="170" name="Google Shape;170;g1671b8d74cf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9132" y="631449"/>
            <a:ext cx="7433781" cy="5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671b8d74cf_0_82"/>
          <p:cNvSpPr txBox="1"/>
          <p:nvPr>
            <p:ph idx="12" type="sldNum"/>
          </p:nvPr>
        </p:nvSpPr>
        <p:spPr>
          <a:xfrm>
            <a:off x="5791200" y="6473709"/>
            <a:ext cx="6096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09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1671b8d74cf_0_82"/>
          <p:cNvSpPr txBox="1"/>
          <p:nvPr>
            <p:ph idx="2" type="body"/>
          </p:nvPr>
        </p:nvSpPr>
        <p:spPr>
          <a:xfrm>
            <a:off x="609601" y="1359249"/>
            <a:ext cx="111639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accent3"/>
                </a:solidFill>
              </a:rPr>
              <a:t>Control Protocol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73" name="Google Shape;173;g1671b8d74cf_0_82"/>
          <p:cNvSpPr txBox="1"/>
          <p:nvPr>
            <p:ph idx="3" type="body"/>
          </p:nvPr>
        </p:nvSpPr>
        <p:spPr>
          <a:xfrm>
            <a:off x="591431" y="5943817"/>
            <a:ext cx="4947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1671b8d74cf_0_82"/>
          <p:cNvSpPr txBox="1"/>
          <p:nvPr>
            <p:ph type="title"/>
          </p:nvPr>
        </p:nvSpPr>
        <p:spPr>
          <a:xfrm>
            <a:off x="609601" y="477837"/>
            <a:ext cx="111639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/>
              <a:t>SciStream Design</a:t>
            </a:r>
            <a:endParaRPr/>
          </a:p>
        </p:txBody>
      </p:sp>
      <p:sp>
        <p:nvSpPr>
          <p:cNvPr id="175" name="Google Shape;175;g1671b8d74cf_0_82"/>
          <p:cNvSpPr/>
          <p:nvPr/>
        </p:nvSpPr>
        <p:spPr>
          <a:xfrm>
            <a:off x="563490" y="2782308"/>
            <a:ext cx="2921100" cy="62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9525">
            <a:solidFill>
              <a:srgbClr val="4748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671b8d74cf_0_82"/>
          <p:cNvSpPr txBox="1"/>
          <p:nvPr/>
        </p:nvSpPr>
        <p:spPr>
          <a:xfrm>
            <a:off x="662508" y="2778692"/>
            <a:ext cx="27231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S2UC – SciStream User Client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S2CS </a:t>
            </a:r>
            <a:r>
              <a:rPr b="1" i="0" lang="en-US" sz="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– SciStream Control Server</a:t>
            </a:r>
            <a:endParaRPr b="1" i="0" sz="110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S2DS </a:t>
            </a:r>
            <a:r>
              <a:rPr b="1" i="0" lang="en-US" sz="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100" u="none" cap="none" strike="noStrike">
                <a:solidFill>
                  <a:srgbClr val="232425"/>
                </a:solidFill>
                <a:latin typeface="Arial"/>
                <a:ea typeface="Arial"/>
                <a:cs typeface="Arial"/>
                <a:sym typeface="Arial"/>
              </a:rPr>
              <a:t>– SciStream Data Server</a:t>
            </a:r>
            <a:endParaRPr b="1" i="0" sz="1100" u="none" cap="none" strike="noStrike">
              <a:solidFill>
                <a:srgbClr val="2324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671b8d74cf_0_82"/>
          <p:cNvSpPr txBox="1"/>
          <p:nvPr/>
        </p:nvSpPr>
        <p:spPr>
          <a:xfrm>
            <a:off x="4653700" y="5718833"/>
            <a:ext cx="609600" cy="30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S2DS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671b8d74cf_0_82"/>
          <p:cNvSpPr txBox="1"/>
          <p:nvPr/>
        </p:nvSpPr>
        <p:spPr>
          <a:xfrm>
            <a:off x="7124633" y="5718833"/>
            <a:ext cx="609600" cy="30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S2DS</a:t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elestial">
  <a:themeElements>
    <a:clrScheme name="SC22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2771E5"/>
      </a:accent1>
      <a:accent2>
        <a:srgbClr val="FF0000"/>
      </a:accent2>
      <a:accent3>
        <a:srgbClr val="499CFF"/>
      </a:accent3>
      <a:accent4>
        <a:srgbClr val="FF00B3"/>
      </a:accent4>
      <a:accent5>
        <a:srgbClr val="FF99E1"/>
      </a:accent5>
      <a:accent6>
        <a:srgbClr val="B7D7FF"/>
      </a:accent6>
      <a:hlink>
        <a:srgbClr val="499CFF"/>
      </a:hlink>
      <a:folHlink>
        <a:srgbClr val="499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2021-05-28T21:00:04Z</dcterms:created>
  <dc:creator>Microsoft Office User</dc:creator>
</cp:coreProperties>
</file>