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hwKO9t3AJSgEZ83yB5EuG8zmnN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F4F1742-32C9-447C-A5E1-05E6175D246E}">
  <a:tblStyle styleId="{FF4F1742-32C9-447C-A5E1-05E6175D24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customschemas.google.com/relationships/presentationmetadata" Target="meta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671bdf8a66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671bdf8a66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1671bdf8a66_0_42:notes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fd31b23b7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14fd31b23b7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671bdf8a6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671bdf8a6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1671bdf8a66_0_0:notes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671bdf8a66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671bdf8a66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1671bdf8a66_0_14:notes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4f283d82d8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4f283d82d8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14f283d82d8_0_89:notes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4ecf441feb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4ecf441feb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14ecf441feb_0_1:notes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671bdf8a66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671bdf8a66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1671bdf8a66_0_28:notes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4ecf441feb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4ecf441feb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14ecf441feb_0_8:notes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>
            <a:off x="1031875" y="2025748"/>
            <a:ext cx="10128250" cy="22500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1" i="0" sz="3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subTitle"/>
          </p:nvPr>
        </p:nvSpPr>
        <p:spPr>
          <a:xfrm>
            <a:off x="1031875" y="4430332"/>
            <a:ext cx="10128250" cy="188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685801" y="391390"/>
            <a:ext cx="10131425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685801" y="1475509"/>
            <a:ext cx="10131425" cy="4315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0" type="dt"/>
          </p:nvPr>
        </p:nvSpPr>
        <p:spPr>
          <a:xfrm>
            <a:off x="9217025" y="6523037"/>
            <a:ext cx="16002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1" type="ftr"/>
          </p:nvPr>
        </p:nvSpPr>
        <p:spPr>
          <a:xfrm>
            <a:off x="685800" y="6523037"/>
            <a:ext cx="8393112" cy="323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10955337" y="6523037"/>
            <a:ext cx="550862" cy="323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125" y="6523037"/>
            <a:ext cx="315912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685800" y="2141537"/>
            <a:ext cx="10131425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125" y="6523037"/>
            <a:ext cx="315912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5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685800" y="2141537"/>
            <a:ext cx="10131425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0" type="dt"/>
          </p:nvPr>
        </p:nvSpPr>
        <p:spPr>
          <a:xfrm>
            <a:off x="9217025" y="6523037"/>
            <a:ext cx="16002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1" type="ftr"/>
          </p:nvPr>
        </p:nvSpPr>
        <p:spPr>
          <a:xfrm>
            <a:off x="685800" y="6523037"/>
            <a:ext cx="8393112" cy="323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10955337" y="6523037"/>
            <a:ext cx="550862" cy="323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/>
          <p:nvPr>
            <p:ph type="ctrTitle"/>
          </p:nvPr>
        </p:nvSpPr>
        <p:spPr>
          <a:xfrm>
            <a:off x="1031875" y="2025650"/>
            <a:ext cx="10128250" cy="2249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EJ-FAT </a:t>
            </a:r>
            <a:endParaRPr b="1" i="0" sz="3600" cap="none"/>
          </a:p>
        </p:txBody>
      </p:sp>
      <p:sp>
        <p:nvSpPr>
          <p:cNvPr id="36" name="Google Shape;36;p1"/>
          <p:cNvSpPr txBox="1"/>
          <p:nvPr>
            <p:ph idx="1" type="subTitle"/>
          </p:nvPr>
        </p:nvSpPr>
        <p:spPr>
          <a:xfrm>
            <a:off x="1031875" y="4430712"/>
            <a:ext cx="10128250" cy="1884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Stacey Sheldon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Yatish Kumar, Michael Goodrich, Graham Heyes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671bdf8a66_0_42"/>
          <p:cNvSpPr txBox="1"/>
          <p:nvPr>
            <p:ph type="title"/>
          </p:nvPr>
        </p:nvSpPr>
        <p:spPr>
          <a:xfrm>
            <a:off x="685801" y="391390"/>
            <a:ext cx="10131300" cy="999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342" name="Google Shape;342;g1671bdf8a66_0_42"/>
          <p:cNvSpPr txBox="1"/>
          <p:nvPr>
            <p:ph idx="1" type="body"/>
          </p:nvPr>
        </p:nvSpPr>
        <p:spPr>
          <a:xfrm>
            <a:off x="685801" y="1475509"/>
            <a:ext cx="10131300" cy="431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Contact :  smartnic@es.net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/>
              <a:t>Implemented using : https://github.com/esnet/esnet-smartnic-hw</a:t>
            </a:r>
            <a:endParaRPr/>
          </a:p>
        </p:txBody>
      </p:sp>
      <p:sp>
        <p:nvSpPr>
          <p:cNvPr id="343" name="Google Shape;343;g1671bdf8a66_0_42"/>
          <p:cNvSpPr txBox="1"/>
          <p:nvPr>
            <p:ph idx="12" type="sldNum"/>
          </p:nvPr>
        </p:nvSpPr>
        <p:spPr>
          <a:xfrm>
            <a:off x="10955337" y="6523037"/>
            <a:ext cx="550800" cy="324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7325" y="1805075"/>
            <a:ext cx="2817000" cy="11961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2" name="Google Shape;4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450" y="1805075"/>
            <a:ext cx="2952850" cy="11961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" name="Google Shape;43;p2"/>
          <p:cNvSpPr txBox="1"/>
          <p:nvPr>
            <p:ph type="title"/>
          </p:nvPr>
        </p:nvSpPr>
        <p:spPr>
          <a:xfrm>
            <a:off x="685800" y="392112"/>
            <a:ext cx="10131425" cy="998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 End to End science problem and motivation</a:t>
            </a:r>
            <a:endParaRPr sz="36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"/>
          <p:cNvSpPr txBox="1"/>
          <p:nvPr/>
        </p:nvSpPr>
        <p:spPr>
          <a:xfrm>
            <a:off x="9217025" y="6523037"/>
            <a:ext cx="16002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45" name="Google Shape;45;p2"/>
          <p:cNvSpPr txBox="1"/>
          <p:nvPr/>
        </p:nvSpPr>
        <p:spPr>
          <a:xfrm>
            <a:off x="685800" y="6523037"/>
            <a:ext cx="8393112" cy="323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SC22 | Dallas, TX | hpc accelerates.</a:t>
            </a:r>
            <a:endParaRPr/>
          </a:p>
        </p:txBody>
      </p:sp>
      <p:sp>
        <p:nvSpPr>
          <p:cNvPr id="46" name="Google Shape;46;p2"/>
          <p:cNvSpPr txBox="1"/>
          <p:nvPr/>
        </p:nvSpPr>
        <p:spPr>
          <a:xfrm>
            <a:off x="10955337" y="6523037"/>
            <a:ext cx="550862" cy="323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pic>
        <p:nvPicPr>
          <p:cNvPr id="47" name="Google Shape;4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3236" y="1805075"/>
            <a:ext cx="1853953" cy="11961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8" name="Google Shape;48;p2"/>
          <p:cNvSpPr/>
          <p:nvPr/>
        </p:nvSpPr>
        <p:spPr>
          <a:xfrm>
            <a:off x="8955750" y="1805075"/>
            <a:ext cx="886800" cy="524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Compute Node</a:t>
            </a:r>
            <a:endParaRPr sz="1200"/>
          </a:p>
        </p:txBody>
      </p:sp>
      <p:sp>
        <p:nvSpPr>
          <p:cNvPr id="49" name="Google Shape;49;p2"/>
          <p:cNvSpPr txBox="1"/>
          <p:nvPr/>
        </p:nvSpPr>
        <p:spPr>
          <a:xfrm>
            <a:off x="5578250" y="2203025"/>
            <a:ext cx="70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ESNET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"/>
          <p:cNvSpPr txBox="1"/>
          <p:nvPr/>
        </p:nvSpPr>
        <p:spPr>
          <a:xfrm>
            <a:off x="607562" y="3568000"/>
            <a:ext cx="106653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DOE needs to stream N x 400G A/D samples from very large instruments to its HPC / Supercomputers for processing</a:t>
            </a:r>
            <a:endParaRPr sz="1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Extreme Scale Streaming    ( 400G / 800G / 1.2T … )</a:t>
            </a:r>
            <a:endParaRPr sz="1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Very long latencies across North America  ( 30 ms / 60 ms … )</a:t>
            </a:r>
            <a:endParaRPr sz="1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No time for retransmission.  Data loss is treated as “noise” and compute keeps going</a:t>
            </a:r>
            <a:endParaRPr sz="1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9035575" y="1912475"/>
            <a:ext cx="886800" cy="524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Compute Node</a:t>
            </a:r>
            <a:endParaRPr sz="1200"/>
          </a:p>
        </p:txBody>
      </p:sp>
      <p:sp>
        <p:nvSpPr>
          <p:cNvPr id="52" name="Google Shape;52;p2"/>
          <p:cNvSpPr/>
          <p:nvPr/>
        </p:nvSpPr>
        <p:spPr>
          <a:xfrm>
            <a:off x="9108150" y="2031425"/>
            <a:ext cx="886800" cy="524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Compute Node</a:t>
            </a:r>
            <a:endParaRPr sz="1200"/>
          </a:p>
        </p:txBody>
      </p:sp>
      <p:sp>
        <p:nvSpPr>
          <p:cNvPr id="53" name="Google Shape;53;p2"/>
          <p:cNvSpPr/>
          <p:nvPr/>
        </p:nvSpPr>
        <p:spPr>
          <a:xfrm>
            <a:off x="9195225" y="2141075"/>
            <a:ext cx="886800" cy="524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Compute Node</a:t>
            </a:r>
            <a:endParaRPr sz="1200"/>
          </a:p>
        </p:txBody>
      </p:sp>
      <p:sp>
        <p:nvSpPr>
          <p:cNvPr id="54" name="Google Shape;54;p2"/>
          <p:cNvSpPr/>
          <p:nvPr/>
        </p:nvSpPr>
        <p:spPr>
          <a:xfrm>
            <a:off x="9195225" y="2129975"/>
            <a:ext cx="886800" cy="524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Compute Node</a:t>
            </a:r>
            <a:endParaRPr sz="1200"/>
          </a:p>
        </p:txBody>
      </p:sp>
      <p:sp>
        <p:nvSpPr>
          <p:cNvPr id="55" name="Google Shape;55;p2"/>
          <p:cNvSpPr/>
          <p:nvPr/>
        </p:nvSpPr>
        <p:spPr>
          <a:xfrm>
            <a:off x="9275050" y="2237375"/>
            <a:ext cx="886800" cy="524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Compute Node</a:t>
            </a:r>
            <a:endParaRPr sz="1200"/>
          </a:p>
        </p:txBody>
      </p:sp>
      <p:sp>
        <p:nvSpPr>
          <p:cNvPr id="56" name="Google Shape;56;p2"/>
          <p:cNvSpPr/>
          <p:nvPr/>
        </p:nvSpPr>
        <p:spPr>
          <a:xfrm>
            <a:off x="9347625" y="2356325"/>
            <a:ext cx="886800" cy="524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Compute Node</a:t>
            </a:r>
            <a:endParaRPr sz="1200"/>
          </a:p>
        </p:txBody>
      </p:sp>
      <p:sp>
        <p:nvSpPr>
          <p:cNvPr id="57" name="Google Shape;57;p2"/>
          <p:cNvSpPr/>
          <p:nvPr/>
        </p:nvSpPr>
        <p:spPr>
          <a:xfrm>
            <a:off x="9434700" y="2465975"/>
            <a:ext cx="886800" cy="524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Compute Node</a:t>
            </a:r>
            <a:endParaRPr sz="1200"/>
          </a:p>
        </p:txBody>
      </p:sp>
      <p:sp>
        <p:nvSpPr>
          <p:cNvPr id="58" name="Google Shape;58;p2"/>
          <p:cNvSpPr/>
          <p:nvPr/>
        </p:nvSpPr>
        <p:spPr>
          <a:xfrm>
            <a:off x="1619100" y="1805075"/>
            <a:ext cx="886800" cy="7389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DAQ</a:t>
            </a: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771500" y="1957475"/>
            <a:ext cx="886800" cy="7389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DAQ</a:t>
            </a: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1923900" y="2109875"/>
            <a:ext cx="886800" cy="7389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DAQ</a:t>
            </a: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2076300" y="2262275"/>
            <a:ext cx="886800" cy="7389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DAQ</a:t>
            </a:r>
            <a:endParaRPr/>
          </a:p>
        </p:txBody>
      </p:sp>
      <p:grpSp>
        <p:nvGrpSpPr>
          <p:cNvPr id="62" name="Google Shape;62;p2"/>
          <p:cNvGrpSpPr/>
          <p:nvPr/>
        </p:nvGrpSpPr>
        <p:grpSpPr>
          <a:xfrm>
            <a:off x="2963012" y="2413800"/>
            <a:ext cx="2050274" cy="466200"/>
            <a:chOff x="6798711" y="4406850"/>
            <a:chExt cx="2055000" cy="466200"/>
          </a:xfrm>
        </p:grpSpPr>
        <p:cxnSp>
          <p:nvCxnSpPr>
            <p:cNvPr id="63" name="Google Shape;63;p2"/>
            <p:cNvCxnSpPr/>
            <p:nvPr/>
          </p:nvCxnSpPr>
          <p:spPr>
            <a:xfrm flipH="1" rot="10800000">
              <a:off x="6798711" y="4406850"/>
              <a:ext cx="2055000" cy="9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4" name="Google Shape;64;p2"/>
            <p:cNvCxnSpPr/>
            <p:nvPr/>
          </p:nvCxnSpPr>
          <p:spPr>
            <a:xfrm flipH="1" rot="10800000">
              <a:off x="6798711" y="4559250"/>
              <a:ext cx="2055000" cy="9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5" name="Google Shape;65;p2"/>
            <p:cNvCxnSpPr/>
            <p:nvPr/>
          </p:nvCxnSpPr>
          <p:spPr>
            <a:xfrm flipH="1" rot="10800000">
              <a:off x="6798711" y="4711650"/>
              <a:ext cx="2055000" cy="9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6" name="Google Shape;66;p2"/>
            <p:cNvCxnSpPr/>
            <p:nvPr/>
          </p:nvCxnSpPr>
          <p:spPr>
            <a:xfrm flipH="1" rot="10800000">
              <a:off x="6798711" y="4864050"/>
              <a:ext cx="2055000" cy="9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67" name="Google Shape;67;p2"/>
          <p:cNvGrpSpPr/>
          <p:nvPr/>
        </p:nvGrpSpPr>
        <p:grpSpPr>
          <a:xfrm>
            <a:off x="3205350" y="2363250"/>
            <a:ext cx="729700" cy="567300"/>
            <a:chOff x="2609000" y="2348075"/>
            <a:chExt cx="729700" cy="567300"/>
          </a:xfrm>
        </p:grpSpPr>
        <p:grpSp>
          <p:nvGrpSpPr>
            <p:cNvPr id="68" name="Google Shape;68;p2"/>
            <p:cNvGrpSpPr/>
            <p:nvPr/>
          </p:nvGrpSpPr>
          <p:grpSpPr>
            <a:xfrm>
              <a:off x="2771700" y="2348075"/>
              <a:ext cx="567000" cy="567300"/>
              <a:chOff x="2771700" y="2348075"/>
              <a:chExt cx="567000" cy="567300"/>
            </a:xfrm>
          </p:grpSpPr>
          <p:sp>
            <p:nvSpPr>
              <p:cNvPr id="69" name="Google Shape;69;p2"/>
              <p:cNvSpPr/>
              <p:nvPr/>
            </p:nvSpPr>
            <p:spPr>
              <a:xfrm>
                <a:off x="2771700" y="2348075"/>
                <a:ext cx="109800" cy="1101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924100" y="2500475"/>
                <a:ext cx="109800" cy="1101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3076500" y="2652875"/>
                <a:ext cx="109800" cy="1101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228900" y="2805275"/>
                <a:ext cx="109800" cy="1101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" name="Google Shape;73;p2"/>
            <p:cNvGrpSpPr/>
            <p:nvPr/>
          </p:nvGrpSpPr>
          <p:grpSpPr>
            <a:xfrm>
              <a:off x="2609000" y="2348075"/>
              <a:ext cx="567000" cy="567300"/>
              <a:chOff x="2771700" y="2348075"/>
              <a:chExt cx="567000" cy="567300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2771700" y="2348075"/>
                <a:ext cx="109800" cy="110100"/>
              </a:xfrm>
              <a:prstGeom prst="ellipse">
                <a:avLst/>
              </a:prstGeom>
              <a:solidFill>
                <a:srgbClr val="93C47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924100" y="2500475"/>
                <a:ext cx="109800" cy="110100"/>
              </a:xfrm>
              <a:prstGeom prst="ellipse">
                <a:avLst/>
              </a:prstGeom>
              <a:solidFill>
                <a:srgbClr val="93C47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076500" y="2652875"/>
                <a:ext cx="109800" cy="110100"/>
              </a:xfrm>
              <a:prstGeom prst="ellipse">
                <a:avLst/>
              </a:prstGeom>
              <a:solidFill>
                <a:srgbClr val="93C47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228900" y="2805275"/>
                <a:ext cx="109800" cy="110100"/>
              </a:xfrm>
              <a:prstGeom prst="ellipse">
                <a:avLst/>
              </a:prstGeom>
              <a:solidFill>
                <a:srgbClr val="93C47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8" name="Google Shape;78;p2"/>
          <p:cNvGrpSpPr/>
          <p:nvPr/>
        </p:nvGrpSpPr>
        <p:grpSpPr>
          <a:xfrm>
            <a:off x="6867212" y="1834025"/>
            <a:ext cx="2050274" cy="466200"/>
            <a:chOff x="6798711" y="4406850"/>
            <a:chExt cx="2055000" cy="466200"/>
          </a:xfrm>
        </p:grpSpPr>
        <p:cxnSp>
          <p:nvCxnSpPr>
            <p:cNvPr id="79" name="Google Shape;79;p2"/>
            <p:cNvCxnSpPr/>
            <p:nvPr/>
          </p:nvCxnSpPr>
          <p:spPr>
            <a:xfrm flipH="1" rot="10800000">
              <a:off x="6798711" y="4406850"/>
              <a:ext cx="2055000" cy="9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0" name="Google Shape;80;p2"/>
            <p:cNvCxnSpPr/>
            <p:nvPr/>
          </p:nvCxnSpPr>
          <p:spPr>
            <a:xfrm flipH="1" rot="10800000">
              <a:off x="6798711" y="4559250"/>
              <a:ext cx="2055000" cy="9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1" name="Google Shape;81;p2"/>
            <p:cNvCxnSpPr/>
            <p:nvPr/>
          </p:nvCxnSpPr>
          <p:spPr>
            <a:xfrm flipH="1" rot="10800000">
              <a:off x="6798711" y="4711650"/>
              <a:ext cx="2055000" cy="9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2" name="Google Shape;82;p2"/>
            <p:cNvCxnSpPr/>
            <p:nvPr/>
          </p:nvCxnSpPr>
          <p:spPr>
            <a:xfrm flipH="1" rot="10800000">
              <a:off x="6798711" y="4864050"/>
              <a:ext cx="2055000" cy="9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3" name="Google Shape;83;p2"/>
          <p:cNvGrpSpPr/>
          <p:nvPr/>
        </p:nvGrpSpPr>
        <p:grpSpPr>
          <a:xfrm>
            <a:off x="7926313" y="1783475"/>
            <a:ext cx="729700" cy="567300"/>
            <a:chOff x="2609000" y="2348075"/>
            <a:chExt cx="729700" cy="567300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2771700" y="2348075"/>
              <a:ext cx="567000" cy="567300"/>
              <a:chOff x="2771700" y="2348075"/>
              <a:chExt cx="567000" cy="5673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2771700" y="2348075"/>
                <a:ext cx="109800" cy="1101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924100" y="2500475"/>
                <a:ext cx="109800" cy="1101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076500" y="2652875"/>
                <a:ext cx="109800" cy="1101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228900" y="2805275"/>
                <a:ext cx="109800" cy="1101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" name="Google Shape;89;p2"/>
            <p:cNvGrpSpPr/>
            <p:nvPr/>
          </p:nvGrpSpPr>
          <p:grpSpPr>
            <a:xfrm>
              <a:off x="2609000" y="2348075"/>
              <a:ext cx="567000" cy="567300"/>
              <a:chOff x="2771700" y="2348075"/>
              <a:chExt cx="567000" cy="567300"/>
            </a:xfrm>
          </p:grpSpPr>
          <p:sp>
            <p:nvSpPr>
              <p:cNvPr id="90" name="Google Shape;90;p2"/>
              <p:cNvSpPr/>
              <p:nvPr/>
            </p:nvSpPr>
            <p:spPr>
              <a:xfrm>
                <a:off x="2771700" y="2348075"/>
                <a:ext cx="109800" cy="110100"/>
              </a:xfrm>
              <a:prstGeom prst="ellipse">
                <a:avLst/>
              </a:prstGeom>
              <a:solidFill>
                <a:srgbClr val="93C47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924100" y="2500475"/>
                <a:ext cx="109800" cy="110100"/>
              </a:xfrm>
              <a:prstGeom prst="ellipse">
                <a:avLst/>
              </a:prstGeom>
              <a:solidFill>
                <a:srgbClr val="93C47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076500" y="2652875"/>
                <a:ext cx="109800" cy="110100"/>
              </a:xfrm>
              <a:prstGeom prst="ellipse">
                <a:avLst/>
              </a:prstGeom>
              <a:solidFill>
                <a:srgbClr val="93C47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228900" y="2805275"/>
                <a:ext cx="109800" cy="110100"/>
              </a:xfrm>
              <a:prstGeom prst="ellipse">
                <a:avLst/>
              </a:prstGeom>
              <a:solidFill>
                <a:srgbClr val="93C47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4fd31b23b7_0_1"/>
          <p:cNvSpPr txBox="1"/>
          <p:nvPr>
            <p:ph type="title"/>
          </p:nvPr>
        </p:nvSpPr>
        <p:spPr>
          <a:xfrm>
            <a:off x="685800" y="392112"/>
            <a:ext cx="101313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 End to End science problem and motivation</a:t>
            </a:r>
            <a:endParaRPr sz="36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14fd31b23b7_0_1"/>
          <p:cNvSpPr txBox="1"/>
          <p:nvPr/>
        </p:nvSpPr>
        <p:spPr>
          <a:xfrm>
            <a:off x="9217025" y="6523037"/>
            <a:ext cx="1600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100" name="Google Shape;100;g14fd31b23b7_0_1"/>
          <p:cNvSpPr txBox="1"/>
          <p:nvPr/>
        </p:nvSpPr>
        <p:spPr>
          <a:xfrm>
            <a:off x="685800" y="6523037"/>
            <a:ext cx="83931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SC22 | Dallas, TX | hpc accelerates.</a:t>
            </a:r>
            <a:endParaRPr/>
          </a:p>
        </p:txBody>
      </p:sp>
      <p:sp>
        <p:nvSpPr>
          <p:cNvPr id="101" name="Google Shape;101;g14fd31b23b7_0_1"/>
          <p:cNvSpPr txBox="1"/>
          <p:nvPr/>
        </p:nvSpPr>
        <p:spPr>
          <a:xfrm>
            <a:off x="10955337" y="6523037"/>
            <a:ext cx="5508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02" name="Google Shape;102;g14fd31b23b7_0_1"/>
          <p:cNvSpPr txBox="1"/>
          <p:nvPr/>
        </p:nvSpPr>
        <p:spPr>
          <a:xfrm>
            <a:off x="607562" y="3568000"/>
            <a:ext cx="106653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Calibri"/>
              <a:buAutoNum type="arabicPeriod"/>
            </a:pPr>
            <a:r>
              <a:rPr lang="en-US" sz="1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DOE has dozens of large instruments spread out across the country</a:t>
            </a:r>
            <a:endParaRPr sz="1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Calibri"/>
              <a:buAutoNum type="arabicPeriod"/>
            </a:pPr>
            <a:r>
              <a:rPr lang="en-US" sz="1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Each instrument will produce Nx400G streams of DAQ data based on emerging sensors</a:t>
            </a:r>
            <a:endParaRPr sz="1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Calibri"/>
              <a:buAutoNum type="arabicPeriod"/>
            </a:pPr>
            <a:r>
              <a:rPr lang="en-US" sz="1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This requires real time processing in order to:</a:t>
            </a:r>
            <a:endParaRPr sz="1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Calibri"/>
              <a:buAutoNum type="alphaLcPeriod"/>
            </a:pPr>
            <a:r>
              <a:rPr lang="en-US" sz="1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Preview and tune the experiment to ensure well </a:t>
            </a:r>
            <a:r>
              <a:rPr lang="en-US" sz="1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focused</a:t>
            </a:r>
            <a:r>
              <a:rPr lang="en-US" sz="1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beams, x-rays and samples</a:t>
            </a:r>
            <a:endParaRPr sz="1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Calibri"/>
              <a:buAutoNum type="alphaLcPeriod"/>
            </a:pPr>
            <a:r>
              <a:rPr lang="en-US" sz="1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Use compute to identify events, particles, image frames etc.</a:t>
            </a:r>
            <a:endParaRPr sz="1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Calibri"/>
              <a:buAutoNum type="romanLcPeriod"/>
            </a:pPr>
            <a:r>
              <a:rPr lang="en-US" sz="1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Select what to store</a:t>
            </a:r>
            <a:endParaRPr sz="1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Calibri"/>
              <a:buAutoNum type="romanLcPeriod"/>
            </a:pPr>
            <a:r>
              <a:rPr lang="en-US" sz="1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Discard the raw DAQs for up to 1000000:1 data </a:t>
            </a:r>
            <a:r>
              <a:rPr lang="en-US" sz="1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reduction</a:t>
            </a:r>
            <a:endParaRPr sz="1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g14fd31b23b7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7325" y="1805075"/>
            <a:ext cx="2817000" cy="11961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4" name="Google Shape;104;g14fd31b23b7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450" y="1805075"/>
            <a:ext cx="2952850" cy="11961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5" name="Google Shape;105;g14fd31b23b7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3236" y="1805075"/>
            <a:ext cx="1853953" cy="11961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6" name="Google Shape;106;g14fd31b23b7_0_1"/>
          <p:cNvSpPr/>
          <p:nvPr/>
        </p:nvSpPr>
        <p:spPr>
          <a:xfrm>
            <a:off x="8955750" y="1805075"/>
            <a:ext cx="886800" cy="524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Compute Node</a:t>
            </a:r>
            <a:endParaRPr sz="1200"/>
          </a:p>
        </p:txBody>
      </p:sp>
      <p:sp>
        <p:nvSpPr>
          <p:cNvPr id="107" name="Google Shape;107;g14fd31b23b7_0_1"/>
          <p:cNvSpPr txBox="1"/>
          <p:nvPr/>
        </p:nvSpPr>
        <p:spPr>
          <a:xfrm>
            <a:off x="5578250" y="2203025"/>
            <a:ext cx="70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ESNET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14fd31b23b7_0_1"/>
          <p:cNvSpPr/>
          <p:nvPr/>
        </p:nvSpPr>
        <p:spPr>
          <a:xfrm>
            <a:off x="9035575" y="1912475"/>
            <a:ext cx="886800" cy="524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Compute Node</a:t>
            </a:r>
            <a:endParaRPr sz="1200"/>
          </a:p>
        </p:txBody>
      </p:sp>
      <p:sp>
        <p:nvSpPr>
          <p:cNvPr id="109" name="Google Shape;109;g14fd31b23b7_0_1"/>
          <p:cNvSpPr/>
          <p:nvPr/>
        </p:nvSpPr>
        <p:spPr>
          <a:xfrm>
            <a:off x="9108150" y="2031425"/>
            <a:ext cx="886800" cy="524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Compute Node</a:t>
            </a:r>
            <a:endParaRPr sz="1200"/>
          </a:p>
        </p:txBody>
      </p:sp>
      <p:sp>
        <p:nvSpPr>
          <p:cNvPr id="110" name="Google Shape;110;g14fd31b23b7_0_1"/>
          <p:cNvSpPr/>
          <p:nvPr/>
        </p:nvSpPr>
        <p:spPr>
          <a:xfrm>
            <a:off x="9195225" y="2141075"/>
            <a:ext cx="886800" cy="524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Compute Node</a:t>
            </a:r>
            <a:endParaRPr sz="1200"/>
          </a:p>
        </p:txBody>
      </p:sp>
      <p:sp>
        <p:nvSpPr>
          <p:cNvPr id="111" name="Google Shape;111;g14fd31b23b7_0_1"/>
          <p:cNvSpPr/>
          <p:nvPr/>
        </p:nvSpPr>
        <p:spPr>
          <a:xfrm>
            <a:off x="9195225" y="2129975"/>
            <a:ext cx="886800" cy="524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Compute Node</a:t>
            </a:r>
            <a:endParaRPr sz="1200"/>
          </a:p>
        </p:txBody>
      </p:sp>
      <p:sp>
        <p:nvSpPr>
          <p:cNvPr id="112" name="Google Shape;112;g14fd31b23b7_0_1"/>
          <p:cNvSpPr/>
          <p:nvPr/>
        </p:nvSpPr>
        <p:spPr>
          <a:xfrm>
            <a:off x="9275050" y="2237375"/>
            <a:ext cx="886800" cy="524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Compute Node</a:t>
            </a:r>
            <a:endParaRPr sz="1200"/>
          </a:p>
        </p:txBody>
      </p:sp>
      <p:sp>
        <p:nvSpPr>
          <p:cNvPr id="113" name="Google Shape;113;g14fd31b23b7_0_1"/>
          <p:cNvSpPr/>
          <p:nvPr/>
        </p:nvSpPr>
        <p:spPr>
          <a:xfrm>
            <a:off x="9347625" y="2356325"/>
            <a:ext cx="886800" cy="524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Compute Node</a:t>
            </a:r>
            <a:endParaRPr sz="1200"/>
          </a:p>
        </p:txBody>
      </p:sp>
      <p:sp>
        <p:nvSpPr>
          <p:cNvPr id="114" name="Google Shape;114;g14fd31b23b7_0_1"/>
          <p:cNvSpPr/>
          <p:nvPr/>
        </p:nvSpPr>
        <p:spPr>
          <a:xfrm>
            <a:off x="9434700" y="2465975"/>
            <a:ext cx="886800" cy="524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Compute Node</a:t>
            </a:r>
            <a:endParaRPr sz="1200"/>
          </a:p>
        </p:txBody>
      </p:sp>
      <p:sp>
        <p:nvSpPr>
          <p:cNvPr id="115" name="Google Shape;115;g14fd31b23b7_0_1"/>
          <p:cNvSpPr/>
          <p:nvPr/>
        </p:nvSpPr>
        <p:spPr>
          <a:xfrm>
            <a:off x="1619100" y="1805075"/>
            <a:ext cx="886800" cy="7389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DAQ</a:t>
            </a:r>
            <a:endParaRPr/>
          </a:p>
        </p:txBody>
      </p:sp>
      <p:sp>
        <p:nvSpPr>
          <p:cNvPr id="116" name="Google Shape;116;g14fd31b23b7_0_1"/>
          <p:cNvSpPr/>
          <p:nvPr/>
        </p:nvSpPr>
        <p:spPr>
          <a:xfrm>
            <a:off x="1771500" y="1957475"/>
            <a:ext cx="886800" cy="7389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DAQ</a:t>
            </a:r>
            <a:endParaRPr/>
          </a:p>
        </p:txBody>
      </p:sp>
      <p:sp>
        <p:nvSpPr>
          <p:cNvPr id="117" name="Google Shape;117;g14fd31b23b7_0_1"/>
          <p:cNvSpPr/>
          <p:nvPr/>
        </p:nvSpPr>
        <p:spPr>
          <a:xfrm>
            <a:off x="1923900" y="2109875"/>
            <a:ext cx="886800" cy="7389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DAQ</a:t>
            </a:r>
            <a:endParaRPr/>
          </a:p>
        </p:txBody>
      </p:sp>
      <p:sp>
        <p:nvSpPr>
          <p:cNvPr id="118" name="Google Shape;118;g14fd31b23b7_0_1"/>
          <p:cNvSpPr/>
          <p:nvPr/>
        </p:nvSpPr>
        <p:spPr>
          <a:xfrm>
            <a:off x="2076300" y="2262275"/>
            <a:ext cx="886800" cy="7389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DAQ</a:t>
            </a:r>
            <a:endParaRPr/>
          </a:p>
        </p:txBody>
      </p:sp>
      <p:grpSp>
        <p:nvGrpSpPr>
          <p:cNvPr id="119" name="Google Shape;119;g14fd31b23b7_0_1"/>
          <p:cNvGrpSpPr/>
          <p:nvPr/>
        </p:nvGrpSpPr>
        <p:grpSpPr>
          <a:xfrm>
            <a:off x="2963012" y="2413800"/>
            <a:ext cx="2050274" cy="466200"/>
            <a:chOff x="6798711" y="4406850"/>
            <a:chExt cx="2055000" cy="466200"/>
          </a:xfrm>
        </p:grpSpPr>
        <p:cxnSp>
          <p:nvCxnSpPr>
            <p:cNvPr id="120" name="Google Shape;120;g14fd31b23b7_0_1"/>
            <p:cNvCxnSpPr/>
            <p:nvPr/>
          </p:nvCxnSpPr>
          <p:spPr>
            <a:xfrm flipH="1" rot="10800000">
              <a:off x="6798711" y="4406850"/>
              <a:ext cx="2055000" cy="9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1" name="Google Shape;121;g14fd31b23b7_0_1"/>
            <p:cNvCxnSpPr/>
            <p:nvPr/>
          </p:nvCxnSpPr>
          <p:spPr>
            <a:xfrm flipH="1" rot="10800000">
              <a:off x="6798711" y="4559250"/>
              <a:ext cx="2055000" cy="9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2" name="Google Shape;122;g14fd31b23b7_0_1"/>
            <p:cNvCxnSpPr/>
            <p:nvPr/>
          </p:nvCxnSpPr>
          <p:spPr>
            <a:xfrm flipH="1" rot="10800000">
              <a:off x="6798711" y="4711650"/>
              <a:ext cx="2055000" cy="9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3" name="Google Shape;123;g14fd31b23b7_0_1"/>
            <p:cNvCxnSpPr/>
            <p:nvPr/>
          </p:nvCxnSpPr>
          <p:spPr>
            <a:xfrm flipH="1" rot="10800000">
              <a:off x="6798711" y="4864050"/>
              <a:ext cx="2055000" cy="9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24" name="Google Shape;124;g14fd31b23b7_0_1"/>
          <p:cNvGrpSpPr/>
          <p:nvPr/>
        </p:nvGrpSpPr>
        <p:grpSpPr>
          <a:xfrm>
            <a:off x="3205350" y="2363250"/>
            <a:ext cx="729700" cy="567300"/>
            <a:chOff x="2609000" y="2348075"/>
            <a:chExt cx="729700" cy="567300"/>
          </a:xfrm>
        </p:grpSpPr>
        <p:grpSp>
          <p:nvGrpSpPr>
            <p:cNvPr id="125" name="Google Shape;125;g14fd31b23b7_0_1"/>
            <p:cNvGrpSpPr/>
            <p:nvPr/>
          </p:nvGrpSpPr>
          <p:grpSpPr>
            <a:xfrm>
              <a:off x="2771700" y="2348075"/>
              <a:ext cx="567000" cy="567300"/>
              <a:chOff x="2771700" y="2348075"/>
              <a:chExt cx="567000" cy="567300"/>
            </a:xfrm>
          </p:grpSpPr>
          <p:sp>
            <p:nvSpPr>
              <p:cNvPr id="126" name="Google Shape;126;g14fd31b23b7_0_1"/>
              <p:cNvSpPr/>
              <p:nvPr/>
            </p:nvSpPr>
            <p:spPr>
              <a:xfrm>
                <a:off x="2771700" y="2348075"/>
                <a:ext cx="109800" cy="1101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g14fd31b23b7_0_1"/>
              <p:cNvSpPr/>
              <p:nvPr/>
            </p:nvSpPr>
            <p:spPr>
              <a:xfrm>
                <a:off x="2924100" y="2500475"/>
                <a:ext cx="109800" cy="1101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g14fd31b23b7_0_1"/>
              <p:cNvSpPr/>
              <p:nvPr/>
            </p:nvSpPr>
            <p:spPr>
              <a:xfrm>
                <a:off x="3076500" y="2652875"/>
                <a:ext cx="109800" cy="1101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g14fd31b23b7_0_1"/>
              <p:cNvSpPr/>
              <p:nvPr/>
            </p:nvSpPr>
            <p:spPr>
              <a:xfrm>
                <a:off x="3228900" y="2805275"/>
                <a:ext cx="109800" cy="1101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0" name="Google Shape;130;g14fd31b23b7_0_1"/>
            <p:cNvGrpSpPr/>
            <p:nvPr/>
          </p:nvGrpSpPr>
          <p:grpSpPr>
            <a:xfrm>
              <a:off x="2609000" y="2348075"/>
              <a:ext cx="567000" cy="567300"/>
              <a:chOff x="2771700" y="2348075"/>
              <a:chExt cx="567000" cy="567300"/>
            </a:xfrm>
          </p:grpSpPr>
          <p:sp>
            <p:nvSpPr>
              <p:cNvPr id="131" name="Google Shape;131;g14fd31b23b7_0_1"/>
              <p:cNvSpPr/>
              <p:nvPr/>
            </p:nvSpPr>
            <p:spPr>
              <a:xfrm>
                <a:off x="2771700" y="2348075"/>
                <a:ext cx="109800" cy="110100"/>
              </a:xfrm>
              <a:prstGeom prst="ellipse">
                <a:avLst/>
              </a:prstGeom>
              <a:solidFill>
                <a:srgbClr val="93C47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g14fd31b23b7_0_1"/>
              <p:cNvSpPr/>
              <p:nvPr/>
            </p:nvSpPr>
            <p:spPr>
              <a:xfrm>
                <a:off x="2924100" y="2500475"/>
                <a:ext cx="109800" cy="110100"/>
              </a:xfrm>
              <a:prstGeom prst="ellipse">
                <a:avLst/>
              </a:prstGeom>
              <a:solidFill>
                <a:srgbClr val="93C47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g14fd31b23b7_0_1"/>
              <p:cNvSpPr/>
              <p:nvPr/>
            </p:nvSpPr>
            <p:spPr>
              <a:xfrm>
                <a:off x="3076500" y="2652875"/>
                <a:ext cx="109800" cy="110100"/>
              </a:xfrm>
              <a:prstGeom prst="ellipse">
                <a:avLst/>
              </a:prstGeom>
              <a:solidFill>
                <a:srgbClr val="93C47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g14fd31b23b7_0_1"/>
              <p:cNvSpPr/>
              <p:nvPr/>
            </p:nvSpPr>
            <p:spPr>
              <a:xfrm>
                <a:off x="3228900" y="2805275"/>
                <a:ext cx="109800" cy="110100"/>
              </a:xfrm>
              <a:prstGeom prst="ellipse">
                <a:avLst/>
              </a:prstGeom>
              <a:solidFill>
                <a:srgbClr val="93C47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5" name="Google Shape;135;g14fd31b23b7_0_1"/>
          <p:cNvGrpSpPr/>
          <p:nvPr/>
        </p:nvGrpSpPr>
        <p:grpSpPr>
          <a:xfrm>
            <a:off x="6867212" y="1834025"/>
            <a:ext cx="2050274" cy="466200"/>
            <a:chOff x="6798711" y="4406850"/>
            <a:chExt cx="2055000" cy="466200"/>
          </a:xfrm>
        </p:grpSpPr>
        <p:cxnSp>
          <p:nvCxnSpPr>
            <p:cNvPr id="136" name="Google Shape;136;g14fd31b23b7_0_1"/>
            <p:cNvCxnSpPr/>
            <p:nvPr/>
          </p:nvCxnSpPr>
          <p:spPr>
            <a:xfrm flipH="1" rot="10800000">
              <a:off x="6798711" y="4406850"/>
              <a:ext cx="2055000" cy="9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7" name="Google Shape;137;g14fd31b23b7_0_1"/>
            <p:cNvCxnSpPr/>
            <p:nvPr/>
          </p:nvCxnSpPr>
          <p:spPr>
            <a:xfrm flipH="1" rot="10800000">
              <a:off x="6798711" y="4559250"/>
              <a:ext cx="2055000" cy="9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8" name="Google Shape;138;g14fd31b23b7_0_1"/>
            <p:cNvCxnSpPr/>
            <p:nvPr/>
          </p:nvCxnSpPr>
          <p:spPr>
            <a:xfrm flipH="1" rot="10800000">
              <a:off x="6798711" y="4711650"/>
              <a:ext cx="2055000" cy="9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9" name="Google Shape;139;g14fd31b23b7_0_1"/>
            <p:cNvCxnSpPr/>
            <p:nvPr/>
          </p:nvCxnSpPr>
          <p:spPr>
            <a:xfrm flipH="1" rot="10800000">
              <a:off x="6798711" y="4864050"/>
              <a:ext cx="2055000" cy="9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40" name="Google Shape;140;g14fd31b23b7_0_1"/>
          <p:cNvGrpSpPr/>
          <p:nvPr/>
        </p:nvGrpSpPr>
        <p:grpSpPr>
          <a:xfrm>
            <a:off x="7926313" y="1783475"/>
            <a:ext cx="729700" cy="567300"/>
            <a:chOff x="2609000" y="2348075"/>
            <a:chExt cx="729700" cy="567300"/>
          </a:xfrm>
        </p:grpSpPr>
        <p:grpSp>
          <p:nvGrpSpPr>
            <p:cNvPr id="141" name="Google Shape;141;g14fd31b23b7_0_1"/>
            <p:cNvGrpSpPr/>
            <p:nvPr/>
          </p:nvGrpSpPr>
          <p:grpSpPr>
            <a:xfrm>
              <a:off x="2771700" y="2348075"/>
              <a:ext cx="567000" cy="567300"/>
              <a:chOff x="2771700" y="2348075"/>
              <a:chExt cx="567000" cy="567300"/>
            </a:xfrm>
          </p:grpSpPr>
          <p:sp>
            <p:nvSpPr>
              <p:cNvPr id="142" name="Google Shape;142;g14fd31b23b7_0_1"/>
              <p:cNvSpPr/>
              <p:nvPr/>
            </p:nvSpPr>
            <p:spPr>
              <a:xfrm>
                <a:off x="2771700" y="2348075"/>
                <a:ext cx="109800" cy="1101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g14fd31b23b7_0_1"/>
              <p:cNvSpPr/>
              <p:nvPr/>
            </p:nvSpPr>
            <p:spPr>
              <a:xfrm>
                <a:off x="2924100" y="2500475"/>
                <a:ext cx="109800" cy="1101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g14fd31b23b7_0_1"/>
              <p:cNvSpPr/>
              <p:nvPr/>
            </p:nvSpPr>
            <p:spPr>
              <a:xfrm>
                <a:off x="3076500" y="2652875"/>
                <a:ext cx="109800" cy="1101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g14fd31b23b7_0_1"/>
              <p:cNvSpPr/>
              <p:nvPr/>
            </p:nvSpPr>
            <p:spPr>
              <a:xfrm>
                <a:off x="3228900" y="2805275"/>
                <a:ext cx="109800" cy="1101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6" name="Google Shape;146;g14fd31b23b7_0_1"/>
            <p:cNvGrpSpPr/>
            <p:nvPr/>
          </p:nvGrpSpPr>
          <p:grpSpPr>
            <a:xfrm>
              <a:off x="2609000" y="2348075"/>
              <a:ext cx="567000" cy="567300"/>
              <a:chOff x="2771700" y="2348075"/>
              <a:chExt cx="567000" cy="567300"/>
            </a:xfrm>
          </p:grpSpPr>
          <p:sp>
            <p:nvSpPr>
              <p:cNvPr id="147" name="Google Shape;147;g14fd31b23b7_0_1"/>
              <p:cNvSpPr/>
              <p:nvPr/>
            </p:nvSpPr>
            <p:spPr>
              <a:xfrm>
                <a:off x="2771700" y="2348075"/>
                <a:ext cx="109800" cy="110100"/>
              </a:xfrm>
              <a:prstGeom prst="ellipse">
                <a:avLst/>
              </a:prstGeom>
              <a:solidFill>
                <a:srgbClr val="93C47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g14fd31b23b7_0_1"/>
              <p:cNvSpPr/>
              <p:nvPr/>
            </p:nvSpPr>
            <p:spPr>
              <a:xfrm>
                <a:off x="2924100" y="2500475"/>
                <a:ext cx="109800" cy="110100"/>
              </a:xfrm>
              <a:prstGeom prst="ellipse">
                <a:avLst/>
              </a:prstGeom>
              <a:solidFill>
                <a:srgbClr val="93C47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g14fd31b23b7_0_1"/>
              <p:cNvSpPr/>
              <p:nvPr/>
            </p:nvSpPr>
            <p:spPr>
              <a:xfrm>
                <a:off x="3076500" y="2652875"/>
                <a:ext cx="109800" cy="110100"/>
              </a:xfrm>
              <a:prstGeom prst="ellipse">
                <a:avLst/>
              </a:prstGeom>
              <a:solidFill>
                <a:srgbClr val="93C47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g14fd31b23b7_0_1"/>
              <p:cNvSpPr/>
              <p:nvPr/>
            </p:nvSpPr>
            <p:spPr>
              <a:xfrm>
                <a:off x="3228900" y="2805275"/>
                <a:ext cx="109800" cy="110100"/>
              </a:xfrm>
              <a:prstGeom prst="ellipse">
                <a:avLst/>
              </a:prstGeom>
              <a:solidFill>
                <a:srgbClr val="93C47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671bdf8a66_0_0"/>
          <p:cNvSpPr/>
          <p:nvPr/>
        </p:nvSpPr>
        <p:spPr>
          <a:xfrm>
            <a:off x="7923700" y="1419125"/>
            <a:ext cx="3339900" cy="2120400"/>
          </a:xfrm>
          <a:prstGeom prst="roundRect">
            <a:avLst>
              <a:gd fmla="val 7194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1671bdf8a66_0_0"/>
          <p:cNvSpPr/>
          <p:nvPr/>
        </p:nvSpPr>
        <p:spPr>
          <a:xfrm>
            <a:off x="1019025" y="1600325"/>
            <a:ext cx="3019200" cy="1910400"/>
          </a:xfrm>
          <a:prstGeom prst="roundRect">
            <a:avLst>
              <a:gd fmla="val 7194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1671bdf8a66_0_0"/>
          <p:cNvSpPr txBox="1"/>
          <p:nvPr>
            <p:ph type="title"/>
          </p:nvPr>
        </p:nvSpPr>
        <p:spPr>
          <a:xfrm>
            <a:off x="685801" y="391390"/>
            <a:ext cx="10131300" cy="999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Goals</a:t>
            </a:r>
            <a:endParaRPr/>
          </a:p>
        </p:txBody>
      </p:sp>
      <p:sp>
        <p:nvSpPr>
          <p:cNvPr id="159" name="Google Shape;159;g1671bdf8a66_0_0"/>
          <p:cNvSpPr txBox="1"/>
          <p:nvPr>
            <p:ph idx="12" type="sldNum"/>
          </p:nvPr>
        </p:nvSpPr>
        <p:spPr>
          <a:xfrm>
            <a:off x="10955337" y="6523037"/>
            <a:ext cx="550800" cy="324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g1671bdf8a66_0_0"/>
          <p:cNvSpPr/>
          <p:nvPr/>
        </p:nvSpPr>
        <p:spPr>
          <a:xfrm>
            <a:off x="1619100" y="1805075"/>
            <a:ext cx="886800" cy="7389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DAQ</a:t>
            </a:r>
            <a:endParaRPr/>
          </a:p>
        </p:txBody>
      </p:sp>
      <p:sp>
        <p:nvSpPr>
          <p:cNvPr id="161" name="Google Shape;161;g1671bdf8a66_0_0"/>
          <p:cNvSpPr/>
          <p:nvPr/>
        </p:nvSpPr>
        <p:spPr>
          <a:xfrm>
            <a:off x="1771500" y="1957475"/>
            <a:ext cx="886800" cy="7389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DAQ</a:t>
            </a:r>
            <a:endParaRPr/>
          </a:p>
        </p:txBody>
      </p:sp>
      <p:sp>
        <p:nvSpPr>
          <p:cNvPr id="162" name="Google Shape;162;g1671bdf8a66_0_0"/>
          <p:cNvSpPr/>
          <p:nvPr/>
        </p:nvSpPr>
        <p:spPr>
          <a:xfrm>
            <a:off x="1923900" y="2109875"/>
            <a:ext cx="886800" cy="7389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DAQ</a:t>
            </a:r>
            <a:endParaRPr/>
          </a:p>
        </p:txBody>
      </p:sp>
      <p:sp>
        <p:nvSpPr>
          <p:cNvPr id="163" name="Google Shape;163;g1671bdf8a66_0_0"/>
          <p:cNvSpPr/>
          <p:nvPr/>
        </p:nvSpPr>
        <p:spPr>
          <a:xfrm>
            <a:off x="2076300" y="2262275"/>
            <a:ext cx="886800" cy="7389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DAQ</a:t>
            </a:r>
            <a:endParaRPr/>
          </a:p>
        </p:txBody>
      </p:sp>
      <p:sp>
        <p:nvSpPr>
          <p:cNvPr id="164" name="Google Shape;164;g1671bdf8a66_0_0"/>
          <p:cNvSpPr/>
          <p:nvPr/>
        </p:nvSpPr>
        <p:spPr>
          <a:xfrm>
            <a:off x="8077125" y="1833800"/>
            <a:ext cx="886800" cy="1603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EJ-FAT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FPGA + Switch</a:t>
            </a:r>
            <a:endParaRPr/>
          </a:p>
        </p:txBody>
      </p:sp>
      <p:pic>
        <p:nvPicPr>
          <p:cNvPr id="165" name="Google Shape;165;g1671bdf8a6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3236" y="1805075"/>
            <a:ext cx="1853953" cy="11961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6" name="Google Shape;166;g1671bdf8a66_0_0"/>
          <p:cNvSpPr/>
          <p:nvPr/>
        </p:nvSpPr>
        <p:spPr>
          <a:xfrm>
            <a:off x="9713425" y="1833800"/>
            <a:ext cx="1039200" cy="7389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Compute Node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1671bdf8a66_0_0"/>
          <p:cNvSpPr/>
          <p:nvPr/>
        </p:nvSpPr>
        <p:spPr>
          <a:xfrm>
            <a:off x="10074475" y="2439725"/>
            <a:ext cx="1039200" cy="7389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Compute Node</a:t>
            </a:r>
            <a:endParaRPr/>
          </a:p>
        </p:txBody>
      </p:sp>
      <p:sp>
        <p:nvSpPr>
          <p:cNvPr id="168" name="Google Shape;168;g1671bdf8a66_0_0"/>
          <p:cNvSpPr txBox="1"/>
          <p:nvPr/>
        </p:nvSpPr>
        <p:spPr>
          <a:xfrm>
            <a:off x="5578250" y="2203025"/>
            <a:ext cx="70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ESNET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1671bdf8a66_0_0"/>
          <p:cNvSpPr/>
          <p:nvPr/>
        </p:nvSpPr>
        <p:spPr>
          <a:xfrm>
            <a:off x="4648250" y="1759700"/>
            <a:ext cx="2583900" cy="56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Unidirectional UDP Stream</a:t>
            </a:r>
            <a:endParaRPr/>
          </a:p>
        </p:txBody>
      </p:sp>
      <p:sp>
        <p:nvSpPr>
          <p:cNvPr id="170" name="Google Shape;170;g1671bdf8a66_0_0"/>
          <p:cNvSpPr txBox="1"/>
          <p:nvPr/>
        </p:nvSpPr>
        <p:spPr>
          <a:xfrm>
            <a:off x="1019025" y="3822950"/>
            <a:ext cx="5473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2"/>
                </a:solidFill>
              </a:rPr>
              <a:t>1) Separation of IP Addresses</a:t>
            </a:r>
            <a:endParaRPr sz="16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2"/>
                </a:solidFill>
              </a:rPr>
              <a:t>2) In network sorting of Event Data</a:t>
            </a:r>
            <a:endParaRPr sz="16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2"/>
                </a:solidFill>
              </a:rPr>
              <a:t>3) Stateless load balancing</a:t>
            </a:r>
            <a:endParaRPr sz="16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2"/>
                </a:solidFill>
              </a:rPr>
              <a:t>4) Compute node feedback for dynamic LB</a:t>
            </a:r>
            <a:endParaRPr sz="16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2"/>
                </a:solidFill>
              </a:rPr>
              <a:t>5) Hit-less reconfiguration of LB table</a:t>
            </a:r>
            <a:endParaRPr sz="16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2"/>
                </a:solidFill>
              </a:rPr>
              <a:t>6) Unidirectional UDP streaming</a:t>
            </a:r>
            <a:endParaRPr sz="16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2"/>
              </a:solidFill>
            </a:endParaRPr>
          </a:p>
        </p:txBody>
      </p:sp>
      <p:grpSp>
        <p:nvGrpSpPr>
          <p:cNvPr id="171" name="Google Shape;171;g1671bdf8a66_0_0"/>
          <p:cNvGrpSpPr/>
          <p:nvPr/>
        </p:nvGrpSpPr>
        <p:grpSpPr>
          <a:xfrm>
            <a:off x="8054625" y="1759525"/>
            <a:ext cx="848113" cy="887450"/>
            <a:chOff x="7540500" y="1883200"/>
            <a:chExt cx="848113" cy="887450"/>
          </a:xfrm>
        </p:grpSpPr>
        <p:pic>
          <p:nvPicPr>
            <p:cNvPr id="172" name="Google Shape;172;g1671bdf8a66_0_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616713" y="1883200"/>
              <a:ext cx="695700" cy="582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g1671bdf8a66_0_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540500" y="2035600"/>
              <a:ext cx="695700" cy="582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g1671bdf8a66_0_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692913" y="2188000"/>
              <a:ext cx="695700" cy="582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5" name="Google Shape;175;g1671bdf8a66_0_0"/>
          <p:cNvGrpSpPr/>
          <p:nvPr/>
        </p:nvGrpSpPr>
        <p:grpSpPr>
          <a:xfrm>
            <a:off x="10752613" y="2874195"/>
            <a:ext cx="304787" cy="255168"/>
            <a:chOff x="5870475" y="3877425"/>
            <a:chExt cx="414000" cy="400200"/>
          </a:xfrm>
        </p:grpSpPr>
        <p:sp>
          <p:nvSpPr>
            <p:cNvPr id="176" name="Google Shape;176;g1671bdf8a66_0_0"/>
            <p:cNvSpPr/>
            <p:nvPr/>
          </p:nvSpPr>
          <p:spPr>
            <a:xfrm>
              <a:off x="5870475" y="3877425"/>
              <a:ext cx="414000" cy="40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g1671bdf8a66_0_0"/>
            <p:cNvSpPr/>
            <p:nvPr/>
          </p:nvSpPr>
          <p:spPr>
            <a:xfrm>
              <a:off x="5938800" y="3960950"/>
              <a:ext cx="109800" cy="1101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g1671bdf8a66_0_0"/>
            <p:cNvSpPr/>
            <p:nvPr/>
          </p:nvSpPr>
          <p:spPr>
            <a:xfrm>
              <a:off x="5938800" y="4113350"/>
              <a:ext cx="109800" cy="1101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g1671bdf8a66_0_0"/>
            <p:cNvSpPr/>
            <p:nvPr/>
          </p:nvSpPr>
          <p:spPr>
            <a:xfrm>
              <a:off x="6091200" y="4113350"/>
              <a:ext cx="109800" cy="1101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g1671bdf8a66_0_0"/>
            <p:cNvSpPr/>
            <p:nvPr/>
          </p:nvSpPr>
          <p:spPr>
            <a:xfrm>
              <a:off x="6091200" y="3960950"/>
              <a:ext cx="109800" cy="1101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" name="Google Shape;181;g1671bdf8a66_0_0"/>
          <p:cNvSpPr txBox="1"/>
          <p:nvPr/>
        </p:nvSpPr>
        <p:spPr>
          <a:xfrm>
            <a:off x="1199400" y="3110075"/>
            <a:ext cx="203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AS: 345   203.58.0.0/16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1671bdf8a66_0_0"/>
          <p:cNvSpPr txBox="1"/>
          <p:nvPr/>
        </p:nvSpPr>
        <p:spPr>
          <a:xfrm>
            <a:off x="9232550" y="3138800"/>
            <a:ext cx="203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AS: 999   102.12.2.0/8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g1671bdf8a66_0_0"/>
          <p:cNvGrpSpPr/>
          <p:nvPr/>
        </p:nvGrpSpPr>
        <p:grpSpPr>
          <a:xfrm>
            <a:off x="10314213" y="2151320"/>
            <a:ext cx="304800" cy="255300"/>
            <a:chOff x="8603463" y="4097345"/>
            <a:chExt cx="304800" cy="255300"/>
          </a:xfrm>
        </p:grpSpPr>
        <p:sp>
          <p:nvSpPr>
            <p:cNvPr id="184" name="Google Shape;184;g1671bdf8a66_0_0"/>
            <p:cNvSpPr/>
            <p:nvPr/>
          </p:nvSpPr>
          <p:spPr>
            <a:xfrm>
              <a:off x="8603463" y="4097345"/>
              <a:ext cx="304800" cy="255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g1671bdf8a66_0_0"/>
            <p:cNvSpPr/>
            <p:nvPr/>
          </p:nvSpPr>
          <p:spPr>
            <a:xfrm>
              <a:off x="8653764" y="4150600"/>
              <a:ext cx="80835" cy="70200"/>
            </a:xfrm>
            <a:prstGeom prst="ellipse">
              <a:avLst/>
            </a:prstGeom>
            <a:solidFill>
              <a:srgbClr val="93C4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g1671bdf8a66_0_0"/>
            <p:cNvSpPr/>
            <p:nvPr/>
          </p:nvSpPr>
          <p:spPr>
            <a:xfrm>
              <a:off x="8653764" y="4247771"/>
              <a:ext cx="80835" cy="70200"/>
            </a:xfrm>
            <a:prstGeom prst="ellipse">
              <a:avLst/>
            </a:prstGeom>
            <a:solidFill>
              <a:srgbClr val="93C4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g1671bdf8a66_0_0"/>
            <p:cNvSpPr/>
            <p:nvPr/>
          </p:nvSpPr>
          <p:spPr>
            <a:xfrm>
              <a:off x="8765961" y="4247771"/>
              <a:ext cx="80835" cy="70200"/>
            </a:xfrm>
            <a:prstGeom prst="ellipse">
              <a:avLst/>
            </a:prstGeom>
            <a:solidFill>
              <a:srgbClr val="93C4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g1671bdf8a66_0_0"/>
            <p:cNvSpPr/>
            <p:nvPr/>
          </p:nvSpPr>
          <p:spPr>
            <a:xfrm>
              <a:off x="8765961" y="4150600"/>
              <a:ext cx="80835" cy="70200"/>
            </a:xfrm>
            <a:prstGeom prst="ellipse">
              <a:avLst/>
            </a:prstGeom>
            <a:solidFill>
              <a:srgbClr val="93C4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89" name="Google Shape;189;g1671bdf8a66_0_0"/>
          <p:cNvCxnSpPr>
            <a:stCxn id="166" idx="0"/>
            <a:endCxn id="172" idx="0"/>
          </p:cNvCxnSpPr>
          <p:nvPr/>
        </p:nvCxnSpPr>
        <p:spPr>
          <a:xfrm flipH="1" rot="5400000">
            <a:off x="9318625" y="919400"/>
            <a:ext cx="74400" cy="1754400"/>
          </a:xfrm>
          <a:prstGeom prst="bentConnector3">
            <a:avLst>
              <a:gd fmla="val 45998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0" name="Google Shape;190;g1671bdf8a66_0_0"/>
          <p:cNvSpPr txBox="1"/>
          <p:nvPr/>
        </p:nvSpPr>
        <p:spPr>
          <a:xfrm>
            <a:off x="8636875" y="1419125"/>
            <a:ext cx="143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Event Q Feedback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g1671bdf8a66_0_0"/>
          <p:cNvGrpSpPr/>
          <p:nvPr/>
        </p:nvGrpSpPr>
        <p:grpSpPr>
          <a:xfrm>
            <a:off x="2963012" y="2413800"/>
            <a:ext cx="2050274" cy="466200"/>
            <a:chOff x="6798711" y="4406850"/>
            <a:chExt cx="2055000" cy="466200"/>
          </a:xfrm>
        </p:grpSpPr>
        <p:cxnSp>
          <p:nvCxnSpPr>
            <p:cNvPr id="192" name="Google Shape;192;g1671bdf8a66_0_0"/>
            <p:cNvCxnSpPr/>
            <p:nvPr/>
          </p:nvCxnSpPr>
          <p:spPr>
            <a:xfrm flipH="1" rot="10800000">
              <a:off x="6798711" y="4406850"/>
              <a:ext cx="2055000" cy="9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3" name="Google Shape;193;g1671bdf8a66_0_0"/>
            <p:cNvCxnSpPr/>
            <p:nvPr/>
          </p:nvCxnSpPr>
          <p:spPr>
            <a:xfrm flipH="1" rot="10800000">
              <a:off x="6798711" y="4559250"/>
              <a:ext cx="2055000" cy="9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4" name="Google Shape;194;g1671bdf8a66_0_0"/>
            <p:cNvCxnSpPr/>
            <p:nvPr/>
          </p:nvCxnSpPr>
          <p:spPr>
            <a:xfrm flipH="1" rot="10800000">
              <a:off x="6798711" y="4711650"/>
              <a:ext cx="2055000" cy="9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5" name="Google Shape;195;g1671bdf8a66_0_0"/>
            <p:cNvCxnSpPr/>
            <p:nvPr/>
          </p:nvCxnSpPr>
          <p:spPr>
            <a:xfrm flipH="1" rot="10800000">
              <a:off x="6798711" y="4864050"/>
              <a:ext cx="2055000" cy="9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96" name="Google Shape;196;g1671bdf8a66_0_0"/>
          <p:cNvGrpSpPr/>
          <p:nvPr/>
        </p:nvGrpSpPr>
        <p:grpSpPr>
          <a:xfrm>
            <a:off x="3038350" y="2363250"/>
            <a:ext cx="729700" cy="567300"/>
            <a:chOff x="2609000" y="2348075"/>
            <a:chExt cx="729700" cy="567300"/>
          </a:xfrm>
        </p:grpSpPr>
        <p:grpSp>
          <p:nvGrpSpPr>
            <p:cNvPr id="197" name="Google Shape;197;g1671bdf8a66_0_0"/>
            <p:cNvGrpSpPr/>
            <p:nvPr/>
          </p:nvGrpSpPr>
          <p:grpSpPr>
            <a:xfrm>
              <a:off x="2771700" y="2348075"/>
              <a:ext cx="567000" cy="567300"/>
              <a:chOff x="2771700" y="2348075"/>
              <a:chExt cx="567000" cy="567300"/>
            </a:xfrm>
          </p:grpSpPr>
          <p:sp>
            <p:nvSpPr>
              <p:cNvPr id="198" name="Google Shape;198;g1671bdf8a66_0_0"/>
              <p:cNvSpPr/>
              <p:nvPr/>
            </p:nvSpPr>
            <p:spPr>
              <a:xfrm>
                <a:off x="2771700" y="2348075"/>
                <a:ext cx="109800" cy="1101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g1671bdf8a66_0_0"/>
              <p:cNvSpPr/>
              <p:nvPr/>
            </p:nvSpPr>
            <p:spPr>
              <a:xfrm>
                <a:off x="2924100" y="2500475"/>
                <a:ext cx="109800" cy="1101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g1671bdf8a66_0_0"/>
              <p:cNvSpPr/>
              <p:nvPr/>
            </p:nvSpPr>
            <p:spPr>
              <a:xfrm>
                <a:off x="3076500" y="2652875"/>
                <a:ext cx="109800" cy="1101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g1671bdf8a66_0_0"/>
              <p:cNvSpPr/>
              <p:nvPr/>
            </p:nvSpPr>
            <p:spPr>
              <a:xfrm>
                <a:off x="3228900" y="2805275"/>
                <a:ext cx="109800" cy="1101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2" name="Google Shape;202;g1671bdf8a66_0_0"/>
            <p:cNvGrpSpPr/>
            <p:nvPr/>
          </p:nvGrpSpPr>
          <p:grpSpPr>
            <a:xfrm>
              <a:off x="2609000" y="2348075"/>
              <a:ext cx="567000" cy="567300"/>
              <a:chOff x="2771700" y="2348075"/>
              <a:chExt cx="567000" cy="567300"/>
            </a:xfrm>
          </p:grpSpPr>
          <p:sp>
            <p:nvSpPr>
              <p:cNvPr id="203" name="Google Shape;203;g1671bdf8a66_0_0"/>
              <p:cNvSpPr/>
              <p:nvPr/>
            </p:nvSpPr>
            <p:spPr>
              <a:xfrm>
                <a:off x="2771700" y="2348075"/>
                <a:ext cx="109800" cy="110100"/>
              </a:xfrm>
              <a:prstGeom prst="ellipse">
                <a:avLst/>
              </a:prstGeom>
              <a:solidFill>
                <a:srgbClr val="93C47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g1671bdf8a66_0_0"/>
              <p:cNvSpPr/>
              <p:nvPr/>
            </p:nvSpPr>
            <p:spPr>
              <a:xfrm>
                <a:off x="2924100" y="2500475"/>
                <a:ext cx="109800" cy="110100"/>
              </a:xfrm>
              <a:prstGeom prst="ellipse">
                <a:avLst/>
              </a:prstGeom>
              <a:solidFill>
                <a:srgbClr val="93C47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g1671bdf8a66_0_0"/>
              <p:cNvSpPr/>
              <p:nvPr/>
            </p:nvSpPr>
            <p:spPr>
              <a:xfrm>
                <a:off x="3076500" y="2652875"/>
                <a:ext cx="109800" cy="110100"/>
              </a:xfrm>
              <a:prstGeom prst="ellipse">
                <a:avLst/>
              </a:prstGeom>
              <a:solidFill>
                <a:srgbClr val="93C47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g1671bdf8a66_0_0"/>
              <p:cNvSpPr/>
              <p:nvPr/>
            </p:nvSpPr>
            <p:spPr>
              <a:xfrm>
                <a:off x="3228900" y="2805275"/>
                <a:ext cx="109800" cy="110100"/>
              </a:xfrm>
              <a:prstGeom prst="ellipse">
                <a:avLst/>
              </a:prstGeom>
              <a:solidFill>
                <a:srgbClr val="93C47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7" name="Google Shape;207;g1671bdf8a66_0_0"/>
          <p:cNvGrpSpPr/>
          <p:nvPr/>
        </p:nvGrpSpPr>
        <p:grpSpPr>
          <a:xfrm>
            <a:off x="6867018" y="2402300"/>
            <a:ext cx="1186968" cy="466200"/>
            <a:chOff x="6798711" y="4406850"/>
            <a:chExt cx="2055000" cy="466200"/>
          </a:xfrm>
        </p:grpSpPr>
        <p:cxnSp>
          <p:nvCxnSpPr>
            <p:cNvPr id="208" name="Google Shape;208;g1671bdf8a66_0_0"/>
            <p:cNvCxnSpPr/>
            <p:nvPr/>
          </p:nvCxnSpPr>
          <p:spPr>
            <a:xfrm flipH="1" rot="10800000">
              <a:off x="6798711" y="4406850"/>
              <a:ext cx="2055000" cy="9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9" name="Google Shape;209;g1671bdf8a66_0_0"/>
            <p:cNvCxnSpPr/>
            <p:nvPr/>
          </p:nvCxnSpPr>
          <p:spPr>
            <a:xfrm flipH="1" rot="10800000">
              <a:off x="6798711" y="4559250"/>
              <a:ext cx="2055000" cy="9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0" name="Google Shape;210;g1671bdf8a66_0_0"/>
            <p:cNvCxnSpPr/>
            <p:nvPr/>
          </p:nvCxnSpPr>
          <p:spPr>
            <a:xfrm flipH="1" rot="10800000">
              <a:off x="6798711" y="4711650"/>
              <a:ext cx="2055000" cy="9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1" name="Google Shape;211;g1671bdf8a66_0_0"/>
            <p:cNvCxnSpPr/>
            <p:nvPr/>
          </p:nvCxnSpPr>
          <p:spPr>
            <a:xfrm flipH="1" rot="10800000">
              <a:off x="6798711" y="4864050"/>
              <a:ext cx="2055000" cy="9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212" name="Google Shape;212;g1671bdf8a66_0_0"/>
          <p:cNvCxnSpPr>
            <a:stCxn id="166" idx="1"/>
          </p:cNvCxnSpPr>
          <p:nvPr/>
        </p:nvCxnSpPr>
        <p:spPr>
          <a:xfrm rot="10800000">
            <a:off x="8962525" y="2195450"/>
            <a:ext cx="750900" cy="78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13" name="Google Shape;213;g1671bdf8a66_0_0"/>
          <p:cNvCxnSpPr>
            <a:stCxn id="167" idx="1"/>
          </p:cNvCxnSpPr>
          <p:nvPr/>
        </p:nvCxnSpPr>
        <p:spPr>
          <a:xfrm rot="10800000">
            <a:off x="8962375" y="2805275"/>
            <a:ext cx="1112100" cy="39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triangle"/>
            <a:tailEnd len="med" w="med" type="none"/>
          </a:ln>
        </p:spPr>
      </p:cxnSp>
      <p:grpSp>
        <p:nvGrpSpPr>
          <p:cNvPr id="214" name="Google Shape;214;g1671bdf8a66_0_0"/>
          <p:cNvGrpSpPr/>
          <p:nvPr/>
        </p:nvGrpSpPr>
        <p:grpSpPr>
          <a:xfrm>
            <a:off x="7030600" y="2363250"/>
            <a:ext cx="729700" cy="567300"/>
            <a:chOff x="2609000" y="2348075"/>
            <a:chExt cx="729700" cy="567300"/>
          </a:xfrm>
        </p:grpSpPr>
        <p:grpSp>
          <p:nvGrpSpPr>
            <p:cNvPr id="215" name="Google Shape;215;g1671bdf8a66_0_0"/>
            <p:cNvGrpSpPr/>
            <p:nvPr/>
          </p:nvGrpSpPr>
          <p:grpSpPr>
            <a:xfrm>
              <a:off x="2771700" y="2348075"/>
              <a:ext cx="567000" cy="567300"/>
              <a:chOff x="2771700" y="2348075"/>
              <a:chExt cx="567000" cy="567300"/>
            </a:xfrm>
          </p:grpSpPr>
          <p:sp>
            <p:nvSpPr>
              <p:cNvPr id="216" name="Google Shape;216;g1671bdf8a66_0_0"/>
              <p:cNvSpPr/>
              <p:nvPr/>
            </p:nvSpPr>
            <p:spPr>
              <a:xfrm>
                <a:off x="2771700" y="2348075"/>
                <a:ext cx="109800" cy="1101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g1671bdf8a66_0_0"/>
              <p:cNvSpPr/>
              <p:nvPr/>
            </p:nvSpPr>
            <p:spPr>
              <a:xfrm>
                <a:off x="2924100" y="2500475"/>
                <a:ext cx="109800" cy="1101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g1671bdf8a66_0_0"/>
              <p:cNvSpPr/>
              <p:nvPr/>
            </p:nvSpPr>
            <p:spPr>
              <a:xfrm>
                <a:off x="3076500" y="2652875"/>
                <a:ext cx="109800" cy="1101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g1671bdf8a66_0_0"/>
              <p:cNvSpPr/>
              <p:nvPr/>
            </p:nvSpPr>
            <p:spPr>
              <a:xfrm>
                <a:off x="3228900" y="2805275"/>
                <a:ext cx="109800" cy="1101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0" name="Google Shape;220;g1671bdf8a66_0_0"/>
            <p:cNvGrpSpPr/>
            <p:nvPr/>
          </p:nvGrpSpPr>
          <p:grpSpPr>
            <a:xfrm>
              <a:off x="2609000" y="2348075"/>
              <a:ext cx="567000" cy="567300"/>
              <a:chOff x="2771700" y="2348075"/>
              <a:chExt cx="567000" cy="567300"/>
            </a:xfrm>
          </p:grpSpPr>
          <p:sp>
            <p:nvSpPr>
              <p:cNvPr id="221" name="Google Shape;221;g1671bdf8a66_0_0"/>
              <p:cNvSpPr/>
              <p:nvPr/>
            </p:nvSpPr>
            <p:spPr>
              <a:xfrm>
                <a:off x="2771700" y="2348075"/>
                <a:ext cx="109800" cy="110100"/>
              </a:xfrm>
              <a:prstGeom prst="ellipse">
                <a:avLst/>
              </a:prstGeom>
              <a:solidFill>
                <a:srgbClr val="93C47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g1671bdf8a66_0_0"/>
              <p:cNvSpPr/>
              <p:nvPr/>
            </p:nvSpPr>
            <p:spPr>
              <a:xfrm>
                <a:off x="2924100" y="2500475"/>
                <a:ext cx="109800" cy="110100"/>
              </a:xfrm>
              <a:prstGeom prst="ellipse">
                <a:avLst/>
              </a:prstGeom>
              <a:solidFill>
                <a:srgbClr val="93C47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g1671bdf8a66_0_0"/>
              <p:cNvSpPr/>
              <p:nvPr/>
            </p:nvSpPr>
            <p:spPr>
              <a:xfrm>
                <a:off x="3076500" y="2652875"/>
                <a:ext cx="109800" cy="110100"/>
              </a:xfrm>
              <a:prstGeom prst="ellipse">
                <a:avLst/>
              </a:prstGeom>
              <a:solidFill>
                <a:srgbClr val="93C47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g1671bdf8a66_0_0"/>
              <p:cNvSpPr/>
              <p:nvPr/>
            </p:nvSpPr>
            <p:spPr>
              <a:xfrm>
                <a:off x="3228900" y="2805275"/>
                <a:ext cx="109800" cy="110100"/>
              </a:xfrm>
              <a:prstGeom prst="ellipse">
                <a:avLst/>
              </a:prstGeom>
              <a:solidFill>
                <a:srgbClr val="93C47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25" name="Google Shape;225;g1671bdf8a66_0_0"/>
          <p:cNvSpPr/>
          <p:nvPr/>
        </p:nvSpPr>
        <p:spPr>
          <a:xfrm>
            <a:off x="9538750" y="2752175"/>
            <a:ext cx="109800" cy="1101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1671bdf8a66_0_0"/>
          <p:cNvSpPr/>
          <p:nvPr/>
        </p:nvSpPr>
        <p:spPr>
          <a:xfrm>
            <a:off x="9283775" y="2144300"/>
            <a:ext cx="109800" cy="1101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1671bdf8a66_0_0"/>
          <p:cNvSpPr/>
          <p:nvPr/>
        </p:nvSpPr>
        <p:spPr>
          <a:xfrm>
            <a:off x="9068950" y="2144300"/>
            <a:ext cx="109800" cy="1101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1671bdf8a66_0_0"/>
          <p:cNvSpPr/>
          <p:nvPr/>
        </p:nvSpPr>
        <p:spPr>
          <a:xfrm>
            <a:off x="9178750" y="2754125"/>
            <a:ext cx="109800" cy="1101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671bdf8a66_0_14"/>
          <p:cNvSpPr txBox="1"/>
          <p:nvPr>
            <p:ph type="title"/>
          </p:nvPr>
        </p:nvSpPr>
        <p:spPr>
          <a:xfrm>
            <a:off x="685801" y="391390"/>
            <a:ext cx="10131300" cy="999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Implementation - Data Plane Packet Rewrite</a:t>
            </a:r>
            <a:endParaRPr/>
          </a:p>
        </p:txBody>
      </p:sp>
      <p:sp>
        <p:nvSpPr>
          <p:cNvPr id="235" name="Google Shape;235;g1671bdf8a66_0_14"/>
          <p:cNvSpPr txBox="1"/>
          <p:nvPr>
            <p:ph idx="12" type="sldNum"/>
          </p:nvPr>
        </p:nvSpPr>
        <p:spPr>
          <a:xfrm>
            <a:off x="10955337" y="6523037"/>
            <a:ext cx="550800" cy="324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6" name="Google Shape;236;g1671bdf8a66_0_14"/>
          <p:cNvSpPr/>
          <p:nvPr/>
        </p:nvSpPr>
        <p:spPr>
          <a:xfrm>
            <a:off x="3641700" y="1733450"/>
            <a:ext cx="685800" cy="324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Eth</a:t>
            </a:r>
            <a:endParaRPr/>
          </a:p>
        </p:txBody>
      </p:sp>
      <p:sp>
        <p:nvSpPr>
          <p:cNvPr id="237" name="Google Shape;237;g1671bdf8a66_0_14"/>
          <p:cNvSpPr/>
          <p:nvPr/>
        </p:nvSpPr>
        <p:spPr>
          <a:xfrm>
            <a:off x="2955700" y="1733450"/>
            <a:ext cx="685800" cy="324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LB IP</a:t>
            </a:r>
            <a:endParaRPr/>
          </a:p>
        </p:txBody>
      </p:sp>
      <p:sp>
        <p:nvSpPr>
          <p:cNvPr id="238" name="Google Shape;238;g1671bdf8a66_0_14"/>
          <p:cNvSpPr/>
          <p:nvPr/>
        </p:nvSpPr>
        <p:spPr>
          <a:xfrm>
            <a:off x="2269700" y="1733450"/>
            <a:ext cx="685800" cy="324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UDP</a:t>
            </a:r>
            <a:endParaRPr/>
          </a:p>
        </p:txBody>
      </p:sp>
      <p:sp>
        <p:nvSpPr>
          <p:cNvPr id="239" name="Google Shape;239;g1671bdf8a66_0_14"/>
          <p:cNvSpPr/>
          <p:nvPr/>
        </p:nvSpPr>
        <p:spPr>
          <a:xfrm>
            <a:off x="1583700" y="1733450"/>
            <a:ext cx="685800" cy="324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LB</a:t>
            </a:r>
            <a:endParaRPr/>
          </a:p>
        </p:txBody>
      </p:sp>
      <p:sp>
        <p:nvSpPr>
          <p:cNvPr id="240" name="Google Shape;240;g1671bdf8a66_0_14"/>
          <p:cNvSpPr/>
          <p:nvPr/>
        </p:nvSpPr>
        <p:spPr>
          <a:xfrm>
            <a:off x="414325" y="1733450"/>
            <a:ext cx="1169100" cy="32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</a:t>
            </a:r>
            <a:endParaRPr/>
          </a:p>
        </p:txBody>
      </p:sp>
      <p:graphicFrame>
        <p:nvGraphicFramePr>
          <p:cNvPr id="241" name="Google Shape;241;g1671bdf8a66_0_14"/>
          <p:cNvGraphicFramePr/>
          <p:nvPr/>
        </p:nvGraphicFramePr>
        <p:xfrm>
          <a:off x="952500" y="266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{FF4F1742-32C9-447C-A5E1-05E6175D246E}</a:tableStyleId>
              </a:tblPr>
              <a:tblGrid>
                <a:gridCol w="1169825"/>
                <a:gridCol w="2667575"/>
                <a:gridCol w="34899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Eth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LB Dst MAC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Next HOP Router / CN MAC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IP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LB Dst IP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CN Dst IP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UDP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LB well known port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CN UDP Dst port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LB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Event ID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  —   Header Popped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cxnSp>
        <p:nvCxnSpPr>
          <p:cNvPr id="242" name="Google Shape;242;g1671bdf8a66_0_14"/>
          <p:cNvCxnSpPr>
            <a:stCxn id="239" idx="2"/>
          </p:cNvCxnSpPr>
          <p:nvPr/>
        </p:nvCxnSpPr>
        <p:spPr>
          <a:xfrm>
            <a:off x="1926600" y="2057450"/>
            <a:ext cx="1346400" cy="6105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3" name="Google Shape;243;g1671bdf8a66_0_14"/>
          <p:cNvSpPr/>
          <p:nvPr/>
        </p:nvSpPr>
        <p:spPr>
          <a:xfrm>
            <a:off x="10074875" y="4801500"/>
            <a:ext cx="685800" cy="324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Eth</a:t>
            </a:r>
            <a:endParaRPr/>
          </a:p>
        </p:txBody>
      </p:sp>
      <p:sp>
        <p:nvSpPr>
          <p:cNvPr id="244" name="Google Shape;244;g1671bdf8a66_0_14"/>
          <p:cNvSpPr/>
          <p:nvPr/>
        </p:nvSpPr>
        <p:spPr>
          <a:xfrm>
            <a:off x="9388875" y="4801500"/>
            <a:ext cx="685800" cy="324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CN </a:t>
            </a:r>
            <a:r>
              <a:rPr lang="en-US"/>
              <a:t>IP</a:t>
            </a:r>
            <a:endParaRPr/>
          </a:p>
        </p:txBody>
      </p:sp>
      <p:sp>
        <p:nvSpPr>
          <p:cNvPr id="245" name="Google Shape;245;g1671bdf8a66_0_14"/>
          <p:cNvSpPr/>
          <p:nvPr/>
        </p:nvSpPr>
        <p:spPr>
          <a:xfrm>
            <a:off x="8702875" y="4801500"/>
            <a:ext cx="685800" cy="324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UDP</a:t>
            </a:r>
            <a:endParaRPr/>
          </a:p>
        </p:txBody>
      </p:sp>
      <p:sp>
        <p:nvSpPr>
          <p:cNvPr id="246" name="Google Shape;246;g1671bdf8a66_0_14"/>
          <p:cNvSpPr/>
          <p:nvPr/>
        </p:nvSpPr>
        <p:spPr>
          <a:xfrm>
            <a:off x="7533575" y="4804900"/>
            <a:ext cx="1169100" cy="32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</a:t>
            </a:r>
            <a:endParaRPr/>
          </a:p>
        </p:txBody>
      </p:sp>
      <p:cxnSp>
        <p:nvCxnSpPr>
          <p:cNvPr id="247" name="Google Shape;247;g1671bdf8a66_0_14"/>
          <p:cNvCxnSpPr/>
          <p:nvPr/>
        </p:nvCxnSpPr>
        <p:spPr>
          <a:xfrm>
            <a:off x="6595500" y="4255375"/>
            <a:ext cx="1254900" cy="5460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8" name="Google Shape;248;g1671bdf8a66_0_14"/>
          <p:cNvSpPr txBox="1"/>
          <p:nvPr/>
        </p:nvSpPr>
        <p:spPr>
          <a:xfrm>
            <a:off x="414325" y="4674775"/>
            <a:ext cx="6033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** Fine Print : Src IP rewritten to LB IP, ARP/ND used to resolve next-hop Dst MAC, UDP Dst port used to select a CPU within the CN, LB responds to </a:t>
            </a:r>
            <a:r>
              <a:rPr lang="en-US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upstream</a:t>
            </a:r>
            <a:r>
              <a:rPr lang="en-US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ARP/ND/ping, packets dropped if wrong Eth, IP addr/port or LB header.</a:t>
            </a:r>
            <a:endParaRPr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4f283d82d8_0_89"/>
          <p:cNvSpPr txBox="1"/>
          <p:nvPr>
            <p:ph type="title"/>
          </p:nvPr>
        </p:nvSpPr>
        <p:spPr>
          <a:xfrm>
            <a:off x="685801" y="391390"/>
            <a:ext cx="10131300" cy="999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Implementation - Data Plane Selecting a CN</a:t>
            </a:r>
            <a:endParaRPr/>
          </a:p>
        </p:txBody>
      </p:sp>
      <p:sp>
        <p:nvSpPr>
          <p:cNvPr id="255" name="Google Shape;255;g14f283d82d8_0_89"/>
          <p:cNvSpPr txBox="1"/>
          <p:nvPr>
            <p:ph idx="12" type="sldNum"/>
          </p:nvPr>
        </p:nvSpPr>
        <p:spPr>
          <a:xfrm>
            <a:off x="10955337" y="6523037"/>
            <a:ext cx="550800" cy="324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g14f283d82d8_0_89"/>
          <p:cNvSpPr/>
          <p:nvPr/>
        </p:nvSpPr>
        <p:spPr>
          <a:xfrm>
            <a:off x="735250" y="2556175"/>
            <a:ext cx="1938900" cy="324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 ID</a:t>
            </a:r>
            <a:endParaRPr/>
          </a:p>
        </p:txBody>
      </p:sp>
      <p:sp>
        <p:nvSpPr>
          <p:cNvPr id="257" name="Google Shape;257;g14f283d82d8_0_89"/>
          <p:cNvSpPr/>
          <p:nvPr/>
        </p:nvSpPr>
        <p:spPr>
          <a:xfrm>
            <a:off x="2674150" y="2556175"/>
            <a:ext cx="982800" cy="324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 ID</a:t>
            </a:r>
            <a:endParaRPr/>
          </a:p>
        </p:txBody>
      </p:sp>
      <p:sp>
        <p:nvSpPr>
          <p:cNvPr id="258" name="Google Shape;258;g14f283d82d8_0_89"/>
          <p:cNvSpPr txBox="1"/>
          <p:nvPr/>
        </p:nvSpPr>
        <p:spPr>
          <a:xfrm>
            <a:off x="3495250" y="2205750"/>
            <a:ext cx="29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14f283d82d8_0_89"/>
          <p:cNvSpPr txBox="1"/>
          <p:nvPr/>
        </p:nvSpPr>
        <p:spPr>
          <a:xfrm>
            <a:off x="2644200" y="2205750"/>
            <a:ext cx="29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14f283d82d8_0_89"/>
          <p:cNvSpPr txBox="1"/>
          <p:nvPr/>
        </p:nvSpPr>
        <p:spPr>
          <a:xfrm>
            <a:off x="735250" y="2205750"/>
            <a:ext cx="38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63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1" name="Google Shape;261;g14f283d82d8_0_89"/>
          <p:cNvGraphicFramePr/>
          <p:nvPr/>
        </p:nvGraphicFramePr>
        <p:xfrm>
          <a:off x="1737225" y="46992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{FF4F1742-32C9-447C-A5E1-05E6175D246E}</a:tableStyleId>
              </a:tblPr>
              <a:tblGrid>
                <a:gridCol w="1018025"/>
                <a:gridCol w="1141725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  &gt; 53,000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last epoch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  &gt; 209,000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this epoch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1C232"/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  TBD 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next epoch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  unused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      —-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2" name="Google Shape;262;g14f283d82d8_0_89"/>
          <p:cNvGraphicFramePr/>
          <p:nvPr/>
        </p:nvGraphicFramePr>
        <p:xfrm>
          <a:off x="4953363" y="14893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{FF4F1742-32C9-447C-A5E1-05E6175D246E}</a:tableStyleId>
              </a:tblPr>
              <a:tblGrid>
                <a:gridCol w="530900"/>
                <a:gridCol w="806500"/>
              </a:tblGrid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0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#A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  <a:tr h="398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#B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  <a:tr h="398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…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#B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  <a:tr h="398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511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#Z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3" name="Google Shape;263;g14f283d82d8_0_89"/>
          <p:cNvGraphicFramePr/>
          <p:nvPr/>
        </p:nvGraphicFramePr>
        <p:xfrm>
          <a:off x="7034400" y="153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{FF4F1742-32C9-447C-A5E1-05E6175D246E}</a:tableStyleId>
              </a:tblPr>
              <a:tblGrid>
                <a:gridCol w="610475"/>
                <a:gridCol w="541775"/>
                <a:gridCol w="431825"/>
                <a:gridCol w="575250"/>
              </a:tblGrid>
              <a:tr h="210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CN A 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ETH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IP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UDP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</a:tr>
              <a:tr h="210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CN B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ETH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IP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UDP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</a:tr>
              <a:tr h="210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CN Y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ETH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IP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UDP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</a:tr>
              <a:tr h="210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etc..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264" name="Google Shape;264;g14f283d82d8_0_89"/>
          <p:cNvSpPr/>
          <p:nvPr/>
        </p:nvSpPr>
        <p:spPr>
          <a:xfrm rot="-5400000">
            <a:off x="2030200" y="2302525"/>
            <a:ext cx="298500" cy="28872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265" name="Google Shape;265;g14f283d82d8_0_89"/>
          <p:cNvCxnSpPr>
            <a:stCxn id="264" idx="1"/>
          </p:cNvCxnSpPr>
          <p:nvPr/>
        </p:nvCxnSpPr>
        <p:spPr>
          <a:xfrm>
            <a:off x="2179450" y="3895375"/>
            <a:ext cx="600" cy="7167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6" name="Google Shape;266;g14f283d82d8_0_89"/>
          <p:cNvSpPr/>
          <p:nvPr/>
        </p:nvSpPr>
        <p:spPr>
          <a:xfrm rot="-5400000">
            <a:off x="3016300" y="2640538"/>
            <a:ext cx="298500" cy="9870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267" name="Google Shape;267;g14f283d82d8_0_89"/>
          <p:cNvCxnSpPr>
            <a:stCxn id="266" idx="1"/>
          </p:cNvCxnSpPr>
          <p:nvPr/>
        </p:nvCxnSpPr>
        <p:spPr>
          <a:xfrm flipH="1" rot="-5400000">
            <a:off x="4006000" y="2442838"/>
            <a:ext cx="112800" cy="1793700"/>
          </a:xfrm>
          <a:prstGeom prst="bentConnector2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8" name="Google Shape;268;g14f283d82d8_0_89"/>
          <p:cNvSpPr txBox="1"/>
          <p:nvPr/>
        </p:nvSpPr>
        <p:spPr>
          <a:xfrm>
            <a:off x="2427100" y="2205750"/>
            <a:ext cx="29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9" name="Google Shape;269;g14f283d82d8_0_89"/>
          <p:cNvCxnSpPr/>
          <p:nvPr/>
        </p:nvCxnSpPr>
        <p:spPr>
          <a:xfrm flipH="1" rot="10800000">
            <a:off x="3905175" y="4703525"/>
            <a:ext cx="1043700" cy="5433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0" name="Google Shape;270;g14f283d82d8_0_89"/>
          <p:cNvSpPr txBox="1"/>
          <p:nvPr/>
        </p:nvSpPr>
        <p:spPr>
          <a:xfrm>
            <a:off x="2525425" y="4062338"/>
            <a:ext cx="116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Select Epoch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14f283d82d8_0_89"/>
          <p:cNvSpPr txBox="1"/>
          <p:nvPr/>
        </p:nvSpPr>
        <p:spPr>
          <a:xfrm>
            <a:off x="3793750" y="2556175"/>
            <a:ext cx="852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Select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Calendar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Slot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2" name="Google Shape;272;g14f283d82d8_0_89"/>
          <p:cNvGraphicFramePr/>
          <p:nvPr/>
        </p:nvGraphicFramePr>
        <p:xfrm>
          <a:off x="4961563" y="31510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{FF4F1742-32C9-447C-A5E1-05E6175D246E}</a:tableStyleId>
              </a:tblPr>
              <a:tblGrid>
                <a:gridCol w="530900"/>
                <a:gridCol w="806500"/>
              </a:tblGrid>
              <a:tr h="26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0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#Y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1C232"/>
                    </a:solidFill>
                  </a:tcPr>
                </a:tc>
              </a:tr>
              <a:tr h="398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#Y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1C232"/>
                    </a:solidFill>
                  </a:tcPr>
                </a:tc>
              </a:tr>
              <a:tr h="398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…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…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1C232"/>
                    </a:solidFill>
                  </a:tcPr>
                </a:tc>
              </a:tr>
              <a:tr h="398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511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#Z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1C23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3" name="Google Shape;273;g14f283d82d8_0_89"/>
          <p:cNvGraphicFramePr/>
          <p:nvPr/>
        </p:nvGraphicFramePr>
        <p:xfrm>
          <a:off x="4953363" y="48126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{FF4F1742-32C9-447C-A5E1-05E6175D246E}</a:tableStyleId>
              </a:tblPr>
              <a:tblGrid>
                <a:gridCol w="530900"/>
                <a:gridCol w="806500"/>
              </a:tblGrid>
              <a:tr h="26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0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#Y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  <a:tr h="398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#O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  <a:tr h="398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…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…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  <a:tr h="398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511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#W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74" name="Google Shape;274;g14f283d82d8_0_89"/>
          <p:cNvSpPr txBox="1"/>
          <p:nvPr/>
        </p:nvSpPr>
        <p:spPr>
          <a:xfrm>
            <a:off x="7034363" y="1139050"/>
            <a:ext cx="215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 Node Details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5" name="Google Shape;275;g14f283d82d8_0_89"/>
          <p:cNvCxnSpPr/>
          <p:nvPr/>
        </p:nvCxnSpPr>
        <p:spPr>
          <a:xfrm flipH="1" rot="10800000">
            <a:off x="6290775" y="2450525"/>
            <a:ext cx="748800" cy="1263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6" name="Google Shape;276;g14f283d82d8_0_89"/>
          <p:cNvSpPr txBox="1"/>
          <p:nvPr/>
        </p:nvSpPr>
        <p:spPr>
          <a:xfrm>
            <a:off x="6762725" y="3679663"/>
            <a:ext cx="4601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Multiple active epoch tables ensures make before break forwarding</a:t>
            </a:r>
            <a:endParaRPr sz="12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Atomic transition between </a:t>
            </a:r>
            <a:r>
              <a:rPr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epochs on event # boundaries</a:t>
            </a:r>
            <a:endParaRPr sz="12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Multiple entries for the same CN controls “weight” of that CN</a:t>
            </a:r>
            <a:endParaRPr sz="12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512 entry epoch table balances table size vs. # CN</a:t>
            </a:r>
            <a:endParaRPr sz="12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○"/>
            </a:pPr>
            <a:r>
              <a:rPr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it is adjustable by recompiling the FPGA</a:t>
            </a:r>
            <a:endParaRPr sz="12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Indirection for CN Details, helps compress memory and speeds up table programming</a:t>
            </a:r>
            <a:endParaRPr sz="12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4ecf441feb_0_1"/>
          <p:cNvSpPr txBox="1"/>
          <p:nvPr>
            <p:ph type="title"/>
          </p:nvPr>
        </p:nvSpPr>
        <p:spPr>
          <a:xfrm>
            <a:off x="685801" y="391390"/>
            <a:ext cx="10131300" cy="999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Implementation - Control Plane Updating the LB</a:t>
            </a:r>
            <a:endParaRPr/>
          </a:p>
        </p:txBody>
      </p:sp>
      <p:sp>
        <p:nvSpPr>
          <p:cNvPr id="283" name="Google Shape;283;g14ecf441feb_0_1"/>
          <p:cNvSpPr txBox="1"/>
          <p:nvPr>
            <p:ph idx="12" type="sldNum"/>
          </p:nvPr>
        </p:nvSpPr>
        <p:spPr>
          <a:xfrm>
            <a:off x="10955337" y="6523037"/>
            <a:ext cx="550800" cy="324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4" name="Google Shape;284;g14ecf441feb_0_1"/>
          <p:cNvCxnSpPr/>
          <p:nvPr/>
        </p:nvCxnSpPr>
        <p:spPr>
          <a:xfrm flipH="1" rot="10800000">
            <a:off x="3695525" y="1766900"/>
            <a:ext cx="4270500" cy="60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5" name="Google Shape;285;g14ecf441feb_0_1"/>
          <p:cNvSpPr txBox="1"/>
          <p:nvPr/>
        </p:nvSpPr>
        <p:spPr>
          <a:xfrm>
            <a:off x="5472875" y="1390400"/>
            <a:ext cx="919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19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6" name="Google Shape;286;g14ecf441feb_0_1"/>
          <p:cNvGraphicFramePr/>
          <p:nvPr/>
        </p:nvGraphicFramePr>
        <p:xfrm>
          <a:off x="685800" y="25128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{FF4F1742-32C9-447C-A5E1-05E6175D246E}</a:tableStyleId>
              </a:tblPr>
              <a:tblGrid>
                <a:gridCol w="486475"/>
                <a:gridCol w="953375"/>
              </a:tblGrid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0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0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2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  <p:sp>
        <p:nvSpPr>
          <p:cNvPr id="287" name="Google Shape;287;g14ecf441feb_0_1"/>
          <p:cNvSpPr txBox="1"/>
          <p:nvPr/>
        </p:nvSpPr>
        <p:spPr>
          <a:xfrm>
            <a:off x="631838" y="2112600"/>
            <a:ext cx="182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with a default LB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8" name="Google Shape;288;g14ecf441feb_0_1"/>
          <p:cNvGraphicFramePr/>
          <p:nvPr/>
        </p:nvGraphicFramePr>
        <p:xfrm>
          <a:off x="2320050" y="25128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{FF4F1742-32C9-447C-A5E1-05E6175D246E}</a:tableStyleId>
              </a:tblPr>
              <a:tblGrid>
                <a:gridCol w="674450"/>
                <a:gridCol w="1155450"/>
              </a:tblGrid>
              <a:tr h="242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CN 0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oooo______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CN 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oooooooo__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CN 2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o_________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289" name="Google Shape;289;g14ecf441feb_0_1"/>
          <p:cNvSpPr txBox="1"/>
          <p:nvPr/>
        </p:nvSpPr>
        <p:spPr>
          <a:xfrm>
            <a:off x="2461000" y="2112600"/>
            <a:ext cx="154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Monitor CN Q Fill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14ecf441feb_0_1"/>
          <p:cNvSpPr txBox="1"/>
          <p:nvPr/>
        </p:nvSpPr>
        <p:spPr>
          <a:xfrm>
            <a:off x="4226325" y="2112600"/>
            <a:ext cx="173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 a new epoch table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14ecf441feb_0_1"/>
          <p:cNvSpPr txBox="1"/>
          <p:nvPr/>
        </p:nvSpPr>
        <p:spPr>
          <a:xfrm>
            <a:off x="6035550" y="2149400"/>
            <a:ext cx="144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Activate New Epoch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14ecf441feb_0_1"/>
          <p:cNvSpPr txBox="1"/>
          <p:nvPr/>
        </p:nvSpPr>
        <p:spPr>
          <a:xfrm>
            <a:off x="8272750" y="2149400"/>
            <a:ext cx="143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Release Old Epoch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3" name="Google Shape;293;g14ecf441feb_0_1"/>
          <p:cNvCxnSpPr/>
          <p:nvPr/>
        </p:nvCxnSpPr>
        <p:spPr>
          <a:xfrm flipH="1" rot="-5400000">
            <a:off x="3495175" y="4003075"/>
            <a:ext cx="906000" cy="800700"/>
          </a:xfrm>
          <a:prstGeom prst="bentConnector3">
            <a:avLst>
              <a:gd fmla="val 100006" name="adj1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4" name="Google Shape;294;g14ecf441feb_0_1"/>
          <p:cNvSpPr txBox="1"/>
          <p:nvPr/>
        </p:nvSpPr>
        <p:spPr>
          <a:xfrm>
            <a:off x="7475475" y="2149400"/>
            <a:ext cx="87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Wait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5" name="Google Shape;295;g14ecf441feb_0_1"/>
          <p:cNvGraphicFramePr/>
          <p:nvPr/>
        </p:nvGraphicFramePr>
        <p:xfrm>
          <a:off x="4344350" y="25128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{FF4F1742-32C9-447C-A5E1-05E6175D246E}</a:tableStyleId>
              </a:tblPr>
              <a:tblGrid>
                <a:gridCol w="486475"/>
                <a:gridCol w="953375"/>
              </a:tblGrid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0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0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2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6" name="Google Shape;296;g14ecf441feb_0_1"/>
          <p:cNvGraphicFramePr/>
          <p:nvPr/>
        </p:nvGraphicFramePr>
        <p:xfrm>
          <a:off x="6035625" y="25128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{FF4F1742-32C9-447C-A5E1-05E6175D246E}</a:tableStyleId>
              </a:tblPr>
              <a:tblGrid>
                <a:gridCol w="486475"/>
                <a:gridCol w="953375"/>
              </a:tblGrid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0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0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2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7" name="Google Shape;297;g14ecf441feb_0_1"/>
          <p:cNvGraphicFramePr/>
          <p:nvPr/>
        </p:nvGraphicFramePr>
        <p:xfrm>
          <a:off x="10040950" y="24819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{FF4F1742-32C9-447C-A5E1-05E6175D246E}</a:tableStyleId>
              </a:tblPr>
              <a:tblGrid>
                <a:gridCol w="674450"/>
                <a:gridCol w="1155450"/>
              </a:tblGrid>
              <a:tr h="242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CN 0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oooo______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CN 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ooooo_____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17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CN 2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oooo______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298" name="Google Shape;298;g14ecf441feb_0_1"/>
          <p:cNvSpPr txBox="1"/>
          <p:nvPr/>
        </p:nvSpPr>
        <p:spPr>
          <a:xfrm>
            <a:off x="10170125" y="2112600"/>
            <a:ext cx="154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Monitor CN Q Fill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9" name="Google Shape;299;g14ecf441feb_0_1"/>
          <p:cNvGraphicFramePr/>
          <p:nvPr/>
        </p:nvGraphicFramePr>
        <p:xfrm>
          <a:off x="4344350" y="41357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{FF4F1742-32C9-447C-A5E1-05E6175D246E}</a:tableStyleId>
              </a:tblPr>
              <a:tblGrid>
                <a:gridCol w="486475"/>
                <a:gridCol w="953375"/>
              </a:tblGrid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0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9900">
                        <a:alpha val="64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0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9900">
                        <a:alpha val="64290"/>
                      </a:srgbClr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9900">
                        <a:alpha val="64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9900">
                        <a:alpha val="64290"/>
                      </a:srgbClr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9900">
                        <a:alpha val="64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2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9900">
                        <a:alpha val="64290"/>
                      </a:srgbClr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9900">
                        <a:alpha val="64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2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9900">
                        <a:alpha val="6429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0" name="Google Shape;300;g14ecf441feb_0_1"/>
          <p:cNvGraphicFramePr/>
          <p:nvPr/>
        </p:nvGraphicFramePr>
        <p:xfrm>
          <a:off x="6035625" y="41357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{FF4F1742-32C9-447C-A5E1-05E6175D246E}</a:tableStyleId>
              </a:tblPr>
              <a:tblGrid>
                <a:gridCol w="486475"/>
                <a:gridCol w="953375"/>
              </a:tblGrid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0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0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2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2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1" name="Google Shape;301;g14ecf441feb_0_1"/>
          <p:cNvGraphicFramePr/>
          <p:nvPr/>
        </p:nvGraphicFramePr>
        <p:xfrm>
          <a:off x="8272738" y="25128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{FF4F1742-32C9-447C-A5E1-05E6175D246E}</a:tableStyleId>
              </a:tblPr>
              <a:tblGrid>
                <a:gridCol w="486475"/>
                <a:gridCol w="953375"/>
              </a:tblGrid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0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0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2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CN 2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2" name="Google Shape;302;g14ecf441feb_0_1"/>
          <p:cNvGraphicFramePr/>
          <p:nvPr/>
        </p:nvGraphicFramePr>
        <p:xfrm>
          <a:off x="8272750" y="41357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{FF4F1742-32C9-447C-A5E1-05E6175D246E}</a:tableStyleId>
              </a:tblPr>
              <a:tblGrid>
                <a:gridCol w="486475"/>
                <a:gridCol w="953375"/>
              </a:tblGrid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671bdf8a66_0_28"/>
          <p:cNvSpPr txBox="1"/>
          <p:nvPr>
            <p:ph type="title"/>
          </p:nvPr>
        </p:nvSpPr>
        <p:spPr>
          <a:xfrm>
            <a:off x="685801" y="391390"/>
            <a:ext cx="10131300" cy="999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Test Setup</a:t>
            </a:r>
            <a:endParaRPr/>
          </a:p>
        </p:txBody>
      </p:sp>
      <p:sp>
        <p:nvSpPr>
          <p:cNvPr id="309" name="Google Shape;309;g1671bdf8a66_0_28"/>
          <p:cNvSpPr txBox="1"/>
          <p:nvPr>
            <p:ph idx="12" type="sldNum"/>
          </p:nvPr>
        </p:nvSpPr>
        <p:spPr>
          <a:xfrm>
            <a:off x="10955337" y="6523037"/>
            <a:ext cx="550800" cy="324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g1671bdf8a66_0_28"/>
          <p:cNvSpPr/>
          <p:nvPr/>
        </p:nvSpPr>
        <p:spPr>
          <a:xfrm>
            <a:off x="790850" y="1390400"/>
            <a:ext cx="3922800" cy="917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DAQ Source Emulator</a:t>
            </a:r>
            <a:endParaRPr/>
          </a:p>
        </p:txBody>
      </p:sp>
      <p:sp>
        <p:nvSpPr>
          <p:cNvPr id="311" name="Google Shape;311;g1671bdf8a66_0_28"/>
          <p:cNvSpPr/>
          <p:nvPr/>
        </p:nvSpPr>
        <p:spPr>
          <a:xfrm>
            <a:off x="4713650" y="1390400"/>
            <a:ext cx="2662800" cy="917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Real Load Balancer HW</a:t>
            </a:r>
            <a:endParaRPr/>
          </a:p>
        </p:txBody>
      </p:sp>
      <p:sp>
        <p:nvSpPr>
          <p:cNvPr id="312" name="Google Shape;312;g1671bdf8a66_0_28"/>
          <p:cNvSpPr/>
          <p:nvPr/>
        </p:nvSpPr>
        <p:spPr>
          <a:xfrm>
            <a:off x="7744900" y="1390400"/>
            <a:ext cx="3145200" cy="917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Compute Node</a:t>
            </a:r>
            <a:endParaRPr/>
          </a:p>
        </p:txBody>
      </p:sp>
      <p:sp>
        <p:nvSpPr>
          <p:cNvPr id="313" name="Google Shape;313;g1671bdf8a66_0_28"/>
          <p:cNvSpPr/>
          <p:nvPr/>
        </p:nvSpPr>
        <p:spPr>
          <a:xfrm>
            <a:off x="771025" y="2730975"/>
            <a:ext cx="3922800" cy="2046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DAQ Packet Sequence Generator SW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1671bdf8a66_0_28"/>
          <p:cNvSpPr/>
          <p:nvPr/>
        </p:nvSpPr>
        <p:spPr>
          <a:xfrm>
            <a:off x="934375" y="3225725"/>
            <a:ext cx="1240800" cy="348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DAQ.pcapng</a:t>
            </a:r>
            <a:endParaRPr/>
          </a:p>
        </p:txBody>
      </p:sp>
      <p:sp>
        <p:nvSpPr>
          <p:cNvPr id="315" name="Google Shape;315;g1671bdf8a66_0_28"/>
          <p:cNvSpPr/>
          <p:nvPr/>
        </p:nvSpPr>
        <p:spPr>
          <a:xfrm>
            <a:off x="2273950" y="3225725"/>
            <a:ext cx="2173200" cy="13116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DPDK pcap Replay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- multi DAQ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- network jitter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- random order DAQ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- event overlap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1671bdf8a66_0_28"/>
          <p:cNvSpPr/>
          <p:nvPr/>
        </p:nvSpPr>
        <p:spPr>
          <a:xfrm>
            <a:off x="4693950" y="2730975"/>
            <a:ext cx="2804100" cy="2046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FPGA Server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1671bdf8a66_0_28"/>
          <p:cNvSpPr/>
          <p:nvPr/>
        </p:nvSpPr>
        <p:spPr>
          <a:xfrm>
            <a:off x="7744775" y="2730975"/>
            <a:ext cx="3145200" cy="2046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Compute Node Server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8" name="Google Shape;318;g1671bdf8a66_0_28"/>
          <p:cNvGrpSpPr/>
          <p:nvPr/>
        </p:nvGrpSpPr>
        <p:grpSpPr>
          <a:xfrm>
            <a:off x="4713649" y="2602525"/>
            <a:ext cx="2851413" cy="1679186"/>
            <a:chOff x="4693949" y="3252150"/>
            <a:chExt cx="2851413" cy="1679186"/>
          </a:xfrm>
        </p:grpSpPr>
        <p:pic>
          <p:nvPicPr>
            <p:cNvPr id="319" name="Google Shape;319;g1671bdf8a66_0_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4693949" y="3252150"/>
              <a:ext cx="2851413" cy="16791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" name="Google Shape;320;g1671bdf8a66_0_28"/>
            <p:cNvSpPr txBox="1"/>
            <p:nvPr/>
          </p:nvSpPr>
          <p:spPr>
            <a:xfrm>
              <a:off x="5075350" y="3709700"/>
              <a:ext cx="1851900" cy="40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U280 FPGA</a:t>
              </a: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21" name="Google Shape;321;g1671bdf8a66_0_28"/>
          <p:cNvCxnSpPr>
            <a:stCxn id="315" idx="3"/>
            <a:endCxn id="320" idx="2"/>
          </p:cNvCxnSpPr>
          <p:nvPr/>
        </p:nvCxnSpPr>
        <p:spPr>
          <a:xfrm flipH="1" rot="10800000">
            <a:off x="4447150" y="3460325"/>
            <a:ext cx="1573800" cy="421200"/>
          </a:xfrm>
          <a:prstGeom prst="bentConnector2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2" name="Google Shape;322;g1671bdf8a66_0_28"/>
          <p:cNvSpPr txBox="1"/>
          <p:nvPr/>
        </p:nvSpPr>
        <p:spPr>
          <a:xfrm>
            <a:off x="4713650" y="3807100"/>
            <a:ext cx="1558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PCIe @ 100Gpbs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latin typeface="Calibri"/>
                <a:ea typeface="Calibri"/>
                <a:cs typeface="Calibri"/>
                <a:sym typeface="Calibri"/>
              </a:rPr>
              <a:t>Packet Inject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latin typeface="Calibri"/>
                <a:ea typeface="Calibri"/>
                <a:cs typeface="Calibri"/>
                <a:sym typeface="Calibri"/>
              </a:rPr>
              <a:t>+ P4 Table Config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1671bdf8a66_0_28"/>
          <p:cNvSpPr/>
          <p:nvPr/>
        </p:nvSpPr>
        <p:spPr>
          <a:xfrm>
            <a:off x="8039775" y="3225725"/>
            <a:ext cx="1386000" cy="13116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tcpdump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- HW TS (ns)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- 100Gbps Rx</a:t>
            </a:r>
            <a:endParaRPr/>
          </a:p>
        </p:txBody>
      </p:sp>
      <p:sp>
        <p:nvSpPr>
          <p:cNvPr id="324" name="Google Shape;324;g1671bdf8a66_0_28"/>
          <p:cNvSpPr/>
          <p:nvPr/>
        </p:nvSpPr>
        <p:spPr>
          <a:xfrm>
            <a:off x="9535775" y="3224400"/>
            <a:ext cx="1185300" cy="409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CN</a:t>
            </a:r>
            <a:r>
              <a:rPr lang="en-US"/>
              <a:t>.pcapng</a:t>
            </a:r>
            <a:endParaRPr/>
          </a:p>
        </p:txBody>
      </p:sp>
      <p:cxnSp>
        <p:nvCxnSpPr>
          <p:cNvPr id="325" name="Google Shape;325;g1671bdf8a66_0_28"/>
          <p:cNvCxnSpPr/>
          <p:nvPr/>
        </p:nvCxnSpPr>
        <p:spPr>
          <a:xfrm>
            <a:off x="7241175" y="3423963"/>
            <a:ext cx="778800" cy="21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6" name="Google Shape;326;g1671bdf8a66_0_28"/>
          <p:cNvSpPr txBox="1"/>
          <p:nvPr/>
        </p:nvSpPr>
        <p:spPr>
          <a:xfrm>
            <a:off x="6442825" y="3573725"/>
            <a:ext cx="1040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Ethernet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@ 100Gpbs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1671bdf8a66_0_28"/>
          <p:cNvSpPr txBox="1"/>
          <p:nvPr/>
        </p:nvSpPr>
        <p:spPr>
          <a:xfrm>
            <a:off x="1116850" y="5056850"/>
            <a:ext cx="8127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This is the physical setup for the test results in this paper:</a:t>
            </a:r>
            <a:br>
              <a:rPr lang="en-US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	- It is a packet level test centered on the LB</a:t>
            </a:r>
            <a:endParaRPr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Streaming has been done in a larger system, with full science streaming and reconstruction</a:t>
            </a:r>
            <a:endParaRPr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4ecf441feb_0_8"/>
          <p:cNvSpPr txBox="1"/>
          <p:nvPr>
            <p:ph type="title"/>
          </p:nvPr>
        </p:nvSpPr>
        <p:spPr>
          <a:xfrm>
            <a:off x="685801" y="391390"/>
            <a:ext cx="10131300" cy="999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Test Results</a:t>
            </a:r>
            <a:endParaRPr/>
          </a:p>
        </p:txBody>
      </p:sp>
      <p:sp>
        <p:nvSpPr>
          <p:cNvPr id="334" name="Google Shape;334;g14ecf441feb_0_8"/>
          <p:cNvSpPr txBox="1"/>
          <p:nvPr>
            <p:ph idx="12" type="sldNum"/>
          </p:nvPr>
        </p:nvSpPr>
        <p:spPr>
          <a:xfrm>
            <a:off x="10955337" y="6523037"/>
            <a:ext cx="550800" cy="324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5" name="Google Shape;335;g14ecf441feb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25" y="1298225"/>
            <a:ext cx="10911549" cy="48484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Celestial">
  <a:themeElements>
    <a:clrScheme name="SC22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2771E5"/>
      </a:accent1>
      <a:accent2>
        <a:srgbClr val="FF0000"/>
      </a:accent2>
      <a:accent3>
        <a:srgbClr val="499CFF"/>
      </a:accent3>
      <a:accent4>
        <a:srgbClr val="FF00B3"/>
      </a:accent4>
      <a:accent5>
        <a:srgbClr val="FF99E1"/>
      </a:accent5>
      <a:accent6>
        <a:srgbClr val="B7D7FF"/>
      </a:accent6>
      <a:hlink>
        <a:srgbClr val="499CFF"/>
      </a:hlink>
      <a:folHlink>
        <a:srgbClr val="499C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elestial">
  <a:themeElements>
    <a:clrScheme name="SC22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2771E5"/>
      </a:accent1>
      <a:accent2>
        <a:srgbClr val="FF0000"/>
      </a:accent2>
      <a:accent3>
        <a:srgbClr val="499CFF"/>
      </a:accent3>
      <a:accent4>
        <a:srgbClr val="FF00B3"/>
      </a:accent4>
      <a:accent5>
        <a:srgbClr val="FF99E1"/>
      </a:accent5>
      <a:accent6>
        <a:srgbClr val="B7D7FF"/>
      </a:accent6>
      <a:hlink>
        <a:srgbClr val="499CFF"/>
      </a:hlink>
      <a:folHlink>
        <a:srgbClr val="499C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2021-05-28T21:00:04Z</dcterms:created>
  <dc:creator>Microsoft Office User</dc:creator>
</cp:coreProperties>
</file>