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gS6BBn9RypCArYPNP82YeK0NGP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4E53BA-44E0-456F-99AB-F9660808B25D}">
  <a:tblStyle styleId="{244E53BA-44E0-456F-99AB-F9660808B25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diagram that we can use ?</a:t>
            </a:r>
            <a:endParaRPr/>
          </a:p>
        </p:txBody>
      </p:sp>
      <p:sp>
        <p:nvSpPr>
          <p:cNvPr id="189" name="Google Shape;18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data processing pipeline: a unique resource profile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Packet the only moving part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Pre-defined fixed pipeline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 stage 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has dedicated resources</a:t>
            </a:r>
            <a:endParaRPr/>
          </a:p>
          <a:p>
            <a:pPr indent="0" lvl="2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Bound by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3"/>
          <p:cNvSpPr txBox="1"/>
          <p:nvPr>
            <p:ph type="ctrTitle"/>
          </p:nvPr>
        </p:nvSpPr>
        <p:spPr>
          <a:xfrm>
            <a:off x="1031875" y="2025748"/>
            <a:ext cx="10128250" cy="2250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subTitle"/>
          </p:nvPr>
        </p:nvSpPr>
        <p:spPr>
          <a:xfrm>
            <a:off x="1031875" y="4430332"/>
            <a:ext cx="10128250" cy="188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75" name="Google Shape;75;p32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32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87" name="Google Shape;87;p34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88" name="Google Shape;88;p34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4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34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4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35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02" name="Google Shape;102;p36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03" name="Google Shape;103;p36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36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6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6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7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7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8"/>
          <p:cNvSpPr txBox="1"/>
          <p:nvPr>
            <p:ph idx="1" type="body"/>
          </p:nvPr>
        </p:nvSpPr>
        <p:spPr>
          <a:xfrm rot="5400000">
            <a:off x="3926682" y="-1099343"/>
            <a:ext cx="3649662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8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8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9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9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9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" type="body"/>
          </p:nvPr>
        </p:nvSpPr>
        <p:spPr>
          <a:xfrm>
            <a:off x="685801" y="1475509"/>
            <a:ext cx="10131425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0" type="dt"/>
          </p:nvPr>
        </p:nvSpPr>
        <p:spPr>
          <a:xfrm>
            <a:off x="9217025" y="6523038"/>
            <a:ext cx="16002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1" type="ftr"/>
          </p:nvPr>
        </p:nvSpPr>
        <p:spPr>
          <a:xfrm>
            <a:off x="685800" y="6523038"/>
            <a:ext cx="8393113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2" type="sldNum"/>
          </p:nvPr>
        </p:nvSpPr>
        <p:spPr>
          <a:xfrm>
            <a:off x="10955338" y="6523038"/>
            <a:ext cx="550862" cy="323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25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523038"/>
            <a:ext cx="315913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6"/>
          <p:cNvSpPr txBox="1"/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9217025" y="6523038"/>
            <a:ext cx="16002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685800" y="6523038"/>
            <a:ext cx="8393113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10955338" y="6523038"/>
            <a:ext cx="550862" cy="31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9217025" y="6519863"/>
            <a:ext cx="16002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685800" y="6519863"/>
            <a:ext cx="8393113" cy="338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10955338" y="6519863"/>
            <a:ext cx="550862" cy="338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523038"/>
            <a:ext cx="315913" cy="317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github.com/gsankara/json2p4-compiler-prototyp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/>
          <p:nvPr>
            <p:ph type="ctrTitle"/>
          </p:nvPr>
        </p:nvSpPr>
        <p:spPr>
          <a:xfrm>
            <a:off x="-43543" y="1122363"/>
            <a:ext cx="1223554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App2Net: Moving Application Functions to</a:t>
            </a:r>
            <a:br>
              <a:rPr lang="en-US" sz="4400"/>
            </a:br>
            <a:r>
              <a:rPr lang="en-US" sz="4400"/>
              <a:t>Network &amp; a Case Study on Low-latency Feedback</a:t>
            </a:r>
            <a:endParaRPr/>
          </a:p>
        </p:txBody>
      </p:sp>
      <p:sp>
        <p:nvSpPr>
          <p:cNvPr id="133" name="Google Shape;133;p1"/>
          <p:cNvSpPr txBox="1"/>
          <p:nvPr>
            <p:ph idx="1" type="subTitle"/>
          </p:nvPr>
        </p:nvSpPr>
        <p:spPr>
          <a:xfrm>
            <a:off x="1031875" y="4430332"/>
            <a:ext cx="10128250" cy="188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Ganesh C Sankaran 		| USC/ISI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Joaquin Chung 		| Argonne National Laboratory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Raj Kettimuthu 		| Argonne National Laboratory</a:t>
            </a:r>
            <a:endParaRPr/>
          </a:p>
        </p:txBody>
      </p:sp>
      <p:pic>
        <p:nvPicPr>
          <p:cNvPr descr="ANL.jpg" id="134" name="Google Shape;1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4374" y="5990573"/>
            <a:ext cx="1869440" cy="871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c-logo.png" id="135" name="Google Shape;13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4220" y="5995152"/>
            <a:ext cx="1960880" cy="86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246" name="Google Shape;246;p10"/>
          <p:cNvSpPr txBox="1"/>
          <p:nvPr>
            <p:ph idx="1" type="body"/>
          </p:nvPr>
        </p:nvSpPr>
        <p:spPr>
          <a:xfrm>
            <a:off x="685801" y="1475509"/>
            <a:ext cx="10131425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 plane programming languages (P4, etc.) exploit programmable switch hardware features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/>
              <a:t>Deep expertise required</a:t>
            </a:r>
            <a:r>
              <a:rPr lang="en-US"/>
              <a:t> in data plane programming languages &amp; algorithm design for programmable switch hardware 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Programmable data planes </a:t>
            </a:r>
            <a:r>
              <a:rPr b="1" lang="en-US"/>
              <a:t>operate on network headers</a:t>
            </a:r>
            <a:r>
              <a:rPr lang="en-US"/>
              <a:t> and not on the payload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Many scientific application payloads carry structured data (SQL table output, image pixels, etc.)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CPU based machines handle repetitions quite well but programmable switch hardware </a:t>
            </a:r>
            <a:r>
              <a:rPr b="1" lang="en-US"/>
              <a:t>cannot handle repetitions</a:t>
            </a:r>
            <a:endParaRPr b="1"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accent1"/>
                </a:solidFill>
              </a:rPr>
              <a:t>Payload based filtering involves understanding the current data in N-dimensions and comparing it with the region of interest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accent1"/>
                </a:solidFill>
              </a:rPr>
              <a:t>Float operations are not supported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accent1"/>
                </a:solidFill>
              </a:rPr>
              <a:t>Many standard Math library functions e.g., sin, cos not supported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252" name="Google Shape;252;p11"/>
          <p:cNvSpPr txBox="1"/>
          <p:nvPr>
            <p:ph idx="1" type="body"/>
          </p:nvPr>
        </p:nvSpPr>
        <p:spPr>
          <a:xfrm>
            <a:off x="685801" y="1475509"/>
            <a:ext cx="10131425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 plane programming languages (P4, etc.) exploit programmable switch hardware features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/>
              <a:t>Deep expertise required</a:t>
            </a:r>
            <a:r>
              <a:rPr lang="en-US"/>
              <a:t> in data plane programming languages &amp; algorithm design for programmable switch hardware 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Programmable data planes </a:t>
            </a:r>
            <a:r>
              <a:rPr b="1" lang="en-US"/>
              <a:t>operate on network headers</a:t>
            </a:r>
            <a:r>
              <a:rPr lang="en-US"/>
              <a:t> and not on the payload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Many scientific application payloads carry structured data (SQL table output, image pixels, etc.)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CPU based machines handle repetitions quite well but programmable switch hardware </a:t>
            </a:r>
            <a:r>
              <a:rPr b="1" lang="en-US"/>
              <a:t>cannot handle repetitions</a:t>
            </a:r>
            <a:endParaRPr b="1"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Payload based filtering involves understanding the current data in N-dimensions and comparing it with the region of interest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accent1"/>
                </a:solidFill>
              </a:rPr>
              <a:t>Data plane has </a:t>
            </a:r>
            <a:r>
              <a:rPr b="1" lang="en-US">
                <a:solidFill>
                  <a:schemeClr val="accent1"/>
                </a:solidFill>
              </a:rPr>
              <a:t>limited notification capability</a:t>
            </a:r>
            <a:r>
              <a:rPr lang="en-US">
                <a:solidFill>
                  <a:schemeClr val="accent1"/>
                </a:solidFill>
              </a:rPr>
              <a:t> when compared to CPU based hardware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accent1"/>
                </a:solidFill>
              </a:rPr>
              <a:t>Programmable switches </a:t>
            </a:r>
            <a:r>
              <a:rPr b="1" lang="en-US">
                <a:solidFill>
                  <a:schemeClr val="accent1"/>
                </a:solidFill>
              </a:rPr>
              <a:t>still grappling to support changes at runtime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/>
          <p:nvPr/>
        </p:nvSpPr>
        <p:spPr>
          <a:xfrm>
            <a:off x="581120" y="391390"/>
            <a:ext cx="5170393" cy="5768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5088294" y="607423"/>
            <a:ext cx="7103706" cy="5375366"/>
          </a:xfrm>
          <a:prstGeom prst="roundRect">
            <a:avLst>
              <a:gd fmla="val 16667" name="adj"/>
            </a:avLst>
          </a:prstGeom>
          <a:solidFill>
            <a:srgbClr val="91C2FE"/>
          </a:solidFill>
          <a:ln cap="rnd" cmpd="sng" w="19050">
            <a:solidFill>
              <a:srgbClr val="1C52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261" name="Google Shape;261;p12"/>
          <p:cNvSpPr txBox="1"/>
          <p:nvPr>
            <p:ph idx="1" type="body"/>
          </p:nvPr>
        </p:nvSpPr>
        <p:spPr>
          <a:xfrm>
            <a:off x="22581" y="697822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Source-to-source converter using an </a:t>
            </a:r>
            <a:r>
              <a:rPr b="1" lang="en-US"/>
              <a:t>intermediate representation</a:t>
            </a:r>
            <a:endParaRPr b="1"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Need a </a:t>
            </a:r>
            <a:r>
              <a:rPr b="1" lang="en-US">
                <a:solidFill>
                  <a:schemeClr val="accent1"/>
                </a:solidFill>
              </a:rPr>
              <a:t>simple</a:t>
            </a:r>
            <a:r>
              <a:rPr lang="en-US"/>
              <a:t> yet powerful model for conversion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n-US">
                <a:solidFill>
                  <a:schemeClr val="accent1"/>
                </a:solidFill>
              </a:rPr>
              <a:t>Simple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1"/>
                </a:solidFill>
              </a:rPr>
              <a:t>Less complex from NxN to 2N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1"/>
                </a:solidFill>
              </a:rPr>
              <a:t>No new language: JSON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1"/>
                </a:solidFill>
              </a:rPr>
              <a:t>No new representation: IR</a:t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262" name="Google Shape;262;p12"/>
          <p:cNvGrpSpPr/>
          <p:nvPr/>
        </p:nvGrpSpPr>
        <p:grpSpPr>
          <a:xfrm>
            <a:off x="6711461" y="1429595"/>
            <a:ext cx="4196714" cy="4346562"/>
            <a:chOff x="615461" y="2387"/>
            <a:chExt cx="4196714" cy="4346562"/>
          </a:xfrm>
        </p:grpSpPr>
        <p:sp>
          <p:nvSpPr>
            <p:cNvPr id="263" name="Google Shape;263;p12"/>
            <p:cNvSpPr/>
            <p:nvPr/>
          </p:nvSpPr>
          <p:spPr>
            <a:xfrm>
              <a:off x="615461" y="2387"/>
              <a:ext cx="1667499" cy="149038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2"/>
            <p:cNvSpPr txBox="1"/>
            <p:nvPr/>
          </p:nvSpPr>
          <p:spPr>
            <a:xfrm>
              <a:off x="659113" y="46039"/>
              <a:ext cx="1580195" cy="1403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Frontend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SQL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MapReduce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Python</a:t>
              </a:r>
              <a:endParaRPr/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2341995" y="324182"/>
              <a:ext cx="1206752" cy="84679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2"/>
            <p:cNvSpPr txBox="1"/>
            <p:nvPr/>
          </p:nvSpPr>
          <p:spPr>
            <a:xfrm>
              <a:off x="2341995" y="493541"/>
              <a:ext cx="952714" cy="508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Compiler</a:t>
              </a: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3648756" y="250781"/>
              <a:ext cx="993582" cy="993595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2"/>
            <p:cNvSpPr txBox="1"/>
            <p:nvPr/>
          </p:nvSpPr>
          <p:spPr>
            <a:xfrm>
              <a:off x="3677857" y="279882"/>
              <a:ext cx="935380" cy="935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JSON IR</a:t>
              </a: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 rot="5360507">
              <a:off x="3440538" y="1603862"/>
              <a:ext cx="1439422" cy="84679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2"/>
            <p:cNvSpPr txBox="1"/>
            <p:nvPr/>
          </p:nvSpPr>
          <p:spPr>
            <a:xfrm rot="-39493">
              <a:off x="3904752" y="1307556"/>
              <a:ext cx="508075" cy="1185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Code Gen</a:t>
              </a: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544546" y="2858566"/>
              <a:ext cx="1267629" cy="149038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2"/>
            <p:cNvSpPr txBox="1"/>
            <p:nvPr/>
          </p:nvSpPr>
          <p:spPr>
            <a:xfrm>
              <a:off x="3581674" y="2895694"/>
              <a:ext cx="1193373" cy="1416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Backend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P4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NPL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SDx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&#10;&#10;Description automatically generated" id="278" name="Google Shape;2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4515" y="1293111"/>
            <a:ext cx="9235440" cy="345044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280" name="Google Shape;280;p13"/>
          <p:cNvSpPr txBox="1"/>
          <p:nvPr>
            <p:ph idx="1" type="body"/>
          </p:nvPr>
        </p:nvSpPr>
        <p:spPr>
          <a:xfrm>
            <a:off x="116682" y="890923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Source-to-source converter using an intermediate representation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Need a </a:t>
            </a:r>
            <a:r>
              <a:rPr b="1" lang="en-US"/>
              <a:t>simple</a:t>
            </a:r>
            <a:r>
              <a:rPr lang="en-US"/>
              <a:t> yet </a:t>
            </a:r>
            <a:r>
              <a:rPr b="1" lang="en-US">
                <a:solidFill>
                  <a:schemeClr val="accent1"/>
                </a:solidFill>
              </a:rPr>
              <a:t>powerful</a:t>
            </a:r>
            <a:r>
              <a:rPr lang="en-US"/>
              <a:t> model for conversion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n-US">
                <a:solidFill>
                  <a:schemeClr val="accent1"/>
                </a:solidFill>
              </a:rPr>
              <a:t>Powerful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1"/>
                </a:solidFill>
              </a:rPr>
              <a:t>Domain specific IR</a:t>
            </a:r>
            <a:endParaRPr/>
          </a:p>
          <a:p>
            <a:pPr indent="-285750" lvl="2" marL="1200150" rtl="0" algn="l"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b="1" lang="en-US">
                <a:solidFill>
                  <a:schemeClr val="accent1"/>
                </a:solidFill>
              </a:rPr>
              <a:t>Specific to Low latency feedback system</a:t>
            </a:r>
            <a:endParaRPr b="1">
              <a:solidFill>
                <a:schemeClr val="accent1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/>
              <a:t>notify X when field Y in flow Z is out of range R</a:t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&#10;&#10;Description automatically generated" id="286" name="Google Shape;2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9284" y="1539740"/>
            <a:ext cx="9235440" cy="345044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288" name="Google Shape;288;p14"/>
          <p:cNvSpPr txBox="1"/>
          <p:nvPr>
            <p:ph idx="1" type="body"/>
          </p:nvPr>
        </p:nvSpPr>
        <p:spPr>
          <a:xfrm>
            <a:off x="166687" y="789782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Source-to-source converter using an intermediate representation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Need a </a:t>
            </a:r>
            <a:r>
              <a:rPr b="1" lang="en-US">
                <a:solidFill>
                  <a:schemeClr val="accent6"/>
                </a:solidFill>
              </a:rPr>
              <a:t>simple</a:t>
            </a:r>
            <a:r>
              <a:rPr lang="en-US"/>
              <a:t> yet powerful model for conversion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Powerful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Domain specific IR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1"/>
                </a:solidFill>
              </a:rPr>
              <a:t>notify X</a:t>
            </a:r>
            <a:r>
              <a:rPr lang="en-US"/>
              <a:t> when field Y in flow Z is out of range R</a:t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9" name="Google Shape;289;p14"/>
          <p:cNvSpPr/>
          <p:nvPr/>
        </p:nvSpPr>
        <p:spPr>
          <a:xfrm flipH="1">
            <a:off x="6562754" y="4092368"/>
            <a:ext cx="4343640" cy="1001806"/>
          </a:xfrm>
          <a:prstGeom prst="parallelogram">
            <a:avLst>
              <a:gd fmla="val 3000" name="adj"/>
            </a:avLst>
          </a:prstGeom>
          <a:solidFill>
            <a:srgbClr val="E71224">
              <a:alpha val="4705"/>
            </a:srgbClr>
          </a:solidFill>
          <a:ln cap="flat" cmpd="sng" w="18000">
            <a:solidFill>
              <a:srgbClr val="E712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&#10;&#10;Description automatically generated" id="295" name="Google Shape;2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885" y="1390456"/>
            <a:ext cx="9235440" cy="345044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5"/>
          <p:cNvSpPr/>
          <p:nvPr/>
        </p:nvSpPr>
        <p:spPr>
          <a:xfrm>
            <a:off x="581120" y="391390"/>
            <a:ext cx="5170393" cy="5768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298" name="Google Shape;298;p15"/>
          <p:cNvSpPr txBox="1"/>
          <p:nvPr>
            <p:ph idx="1" type="body"/>
          </p:nvPr>
        </p:nvSpPr>
        <p:spPr>
          <a:xfrm>
            <a:off x="66675" y="744653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Source-to-source converter using an intermediate representation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Need a </a:t>
            </a:r>
            <a:r>
              <a:rPr b="1" lang="en-US"/>
              <a:t>simple</a:t>
            </a:r>
            <a:r>
              <a:rPr lang="en-US"/>
              <a:t> yet </a:t>
            </a:r>
            <a:r>
              <a:rPr b="1" lang="en-US">
                <a:solidFill>
                  <a:schemeClr val="accent1"/>
                </a:solidFill>
              </a:rPr>
              <a:t>powerful</a:t>
            </a:r>
            <a:r>
              <a:rPr lang="en-US"/>
              <a:t> model for conversion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Powerful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Domain specific IR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notify X when </a:t>
            </a:r>
            <a:r>
              <a:rPr b="1" lang="en-US">
                <a:solidFill>
                  <a:schemeClr val="accent1"/>
                </a:solidFill>
              </a:rPr>
              <a:t>field Y</a:t>
            </a:r>
            <a:r>
              <a:rPr lang="en-US"/>
              <a:t> in flow Z is out of range R</a:t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99" name="Google Shape;299;p15"/>
          <p:cNvSpPr/>
          <p:nvPr/>
        </p:nvSpPr>
        <p:spPr>
          <a:xfrm flipH="1">
            <a:off x="6448814" y="2113871"/>
            <a:ext cx="2270552" cy="1001806"/>
          </a:xfrm>
          <a:prstGeom prst="parallelogram">
            <a:avLst>
              <a:gd fmla="val 3000" name="adj"/>
            </a:avLst>
          </a:prstGeom>
          <a:solidFill>
            <a:srgbClr val="E71224">
              <a:alpha val="4705"/>
            </a:srgbClr>
          </a:solidFill>
          <a:ln cap="flat" cmpd="sng" w="18000">
            <a:solidFill>
              <a:srgbClr val="E712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&#10;&#10;Description automatically generated" id="305" name="Google Shape;3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6560" y="1350855"/>
            <a:ext cx="9235440" cy="345044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307" name="Google Shape;307;p16"/>
          <p:cNvSpPr txBox="1"/>
          <p:nvPr>
            <p:ph idx="1" type="body"/>
          </p:nvPr>
        </p:nvSpPr>
        <p:spPr>
          <a:xfrm>
            <a:off x="145473" y="700768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Source-to-source converter using an intermediate representation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Need a </a:t>
            </a:r>
            <a:r>
              <a:rPr b="1" lang="en-US"/>
              <a:t>simple</a:t>
            </a:r>
            <a:r>
              <a:rPr lang="en-US"/>
              <a:t> yet </a:t>
            </a:r>
            <a:r>
              <a:rPr lang="en-US">
                <a:solidFill>
                  <a:schemeClr val="accent1"/>
                </a:solidFill>
              </a:rPr>
              <a:t>powerful</a:t>
            </a:r>
            <a:r>
              <a:rPr lang="en-US"/>
              <a:t> model for conversion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Powerful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Domain specific IR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notify X when field Y in </a:t>
            </a:r>
            <a:r>
              <a:rPr b="1" lang="en-US">
                <a:solidFill>
                  <a:schemeClr val="accent4"/>
                </a:solidFill>
              </a:rPr>
              <a:t>flow Z</a:t>
            </a:r>
            <a:r>
              <a:rPr lang="en-US"/>
              <a:t> is out of range R</a:t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08" name="Google Shape;308;p16"/>
          <p:cNvSpPr/>
          <p:nvPr/>
        </p:nvSpPr>
        <p:spPr>
          <a:xfrm flipH="1">
            <a:off x="8312827" y="1486250"/>
            <a:ext cx="2891118" cy="1454898"/>
          </a:xfrm>
          <a:prstGeom prst="parallelogram">
            <a:avLst>
              <a:gd fmla="val 3000" name="adj"/>
            </a:avLst>
          </a:prstGeom>
          <a:solidFill>
            <a:srgbClr val="E71224">
              <a:alpha val="4705"/>
            </a:srgbClr>
          </a:solidFill>
          <a:ln cap="flat" cmpd="sng" w="18000">
            <a:solidFill>
              <a:srgbClr val="E712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&#10;&#10;Description automatically generated" id="314" name="Google Shape;3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0189" y="1236648"/>
            <a:ext cx="9235440" cy="345044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316" name="Google Shape;316;p17"/>
          <p:cNvSpPr txBox="1"/>
          <p:nvPr>
            <p:ph idx="1" type="body"/>
          </p:nvPr>
        </p:nvSpPr>
        <p:spPr>
          <a:xfrm>
            <a:off x="96371" y="654916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Source to source converter using an intermediate representation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Need a </a:t>
            </a:r>
            <a:r>
              <a:rPr b="1" lang="en-US">
                <a:solidFill>
                  <a:schemeClr val="accent6"/>
                </a:solidFill>
              </a:rPr>
              <a:t>simple</a:t>
            </a:r>
            <a:r>
              <a:rPr lang="en-US"/>
              <a:t> yet powerful model for conversion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Powerful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Domain specific IR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notify X when field Y in flow Z is out of </a:t>
            </a:r>
            <a:r>
              <a:rPr b="1" lang="en-US">
                <a:solidFill>
                  <a:schemeClr val="accent1"/>
                </a:solidFill>
              </a:rPr>
              <a:t>range R</a:t>
            </a:r>
            <a:endParaRPr b="1">
              <a:solidFill>
                <a:schemeClr val="accent1"/>
              </a:solidFill>
            </a:endParaRPr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7" name="Google Shape;317;p17"/>
          <p:cNvSpPr/>
          <p:nvPr/>
        </p:nvSpPr>
        <p:spPr>
          <a:xfrm flipH="1">
            <a:off x="8020236" y="2682990"/>
            <a:ext cx="2796990" cy="874059"/>
          </a:xfrm>
          <a:prstGeom prst="parallelogram">
            <a:avLst>
              <a:gd fmla="val 3000" name="adj"/>
            </a:avLst>
          </a:prstGeom>
          <a:solidFill>
            <a:srgbClr val="E71224">
              <a:alpha val="4705"/>
            </a:srgbClr>
          </a:solidFill>
          <a:ln cap="flat" cmpd="sng" w="18000">
            <a:solidFill>
              <a:srgbClr val="E712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from prototype compiler</a:t>
            </a:r>
            <a:endParaRPr/>
          </a:p>
        </p:txBody>
      </p:sp>
      <p:sp>
        <p:nvSpPr>
          <p:cNvPr id="324" name="Google Shape;324;p18"/>
          <p:cNvSpPr txBox="1"/>
          <p:nvPr>
            <p:ph idx="1" type="body"/>
          </p:nvPr>
        </p:nvSpPr>
        <p:spPr>
          <a:xfrm>
            <a:off x="838200" y="1825625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>
                <a:solidFill>
                  <a:schemeClr val="accent1"/>
                </a:solidFill>
              </a:rPr>
              <a:t>Flow</a:t>
            </a:r>
            <a:endParaRPr/>
          </a:p>
        </p:txBody>
      </p:sp>
      <p:pic>
        <p:nvPicPr>
          <p:cNvPr descr="Graphical user interface, text, application, chat or text message&#10;&#10;Description automatically generated" id="325" name="Google Shape;3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735" y="1419102"/>
            <a:ext cx="696277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 txBox="1"/>
          <p:nvPr/>
        </p:nvSpPr>
        <p:spPr>
          <a:xfrm>
            <a:off x="2854656" y="3733844"/>
            <a:ext cx="4729485" cy="181588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control logic (inout headers hdr)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3BE98"/>
              </a:solidFill>
              <a:highlight>
                <a:srgbClr val="1A0F0B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apply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     if (hdr.ethernet_t.isValid() &amp;&amp; 	hdr.ipv4_t.isValid() &amp;&amp;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	hdr.udp_t.isValid() &amp;&amp;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	(hdr.tcp.port  ==  40 &amp;&amp;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	 hdr.ipv4.src  ==  "10.1.1.1")) {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from prototype compiler</a:t>
            </a:r>
            <a:endParaRPr/>
          </a:p>
        </p:txBody>
      </p:sp>
      <p:sp>
        <p:nvSpPr>
          <p:cNvPr id="333" name="Google Shape;333;p19"/>
          <p:cNvSpPr txBox="1"/>
          <p:nvPr>
            <p:ph idx="1" type="body"/>
          </p:nvPr>
        </p:nvSpPr>
        <p:spPr>
          <a:xfrm>
            <a:off x="838200" y="1825625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Flow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>
                <a:solidFill>
                  <a:schemeClr val="accent1"/>
                </a:solidFill>
              </a:rPr>
              <a:t>Payload</a:t>
            </a:r>
            <a:endParaRPr/>
          </a:p>
        </p:txBody>
      </p:sp>
      <p:sp>
        <p:nvSpPr>
          <p:cNvPr id="334" name="Google Shape;334;p19"/>
          <p:cNvSpPr txBox="1"/>
          <p:nvPr/>
        </p:nvSpPr>
        <p:spPr>
          <a:xfrm>
            <a:off x="1089116" y="3063635"/>
            <a:ext cx="4055164" cy="35394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header offset_t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 bit&lt;150&gt; skip;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3BE98"/>
              </a:solidFill>
              <a:highlight>
                <a:srgbClr val="1A0F0B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header payload_t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 bit&lt;24&gt; pixel;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3BE98"/>
              </a:solidFill>
              <a:highlight>
                <a:srgbClr val="1A0F0B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struct headers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ethernet_t   ethernet;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ipv4_t       ipv4;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offset_t     offset;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payload_t    pload0;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payload_t    pload1;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}</a:t>
            </a:r>
            <a:endParaRPr/>
          </a:p>
        </p:txBody>
      </p:sp>
      <p:pic>
        <p:nvPicPr>
          <p:cNvPr descr="A screenshot of a computer&#10;&#10;Description automatically generated with low confidence" id="335" name="Google Shape;3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6034" y="1334589"/>
            <a:ext cx="45053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9"/>
          <p:cNvSpPr txBox="1"/>
          <p:nvPr/>
        </p:nvSpPr>
        <p:spPr>
          <a:xfrm>
            <a:off x="5652814" y="3063635"/>
            <a:ext cx="6436859" cy="20313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parser Pixelparser (packet_in packet, out headers hdr)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3BE98"/>
              </a:solidFill>
              <a:highlight>
                <a:srgbClr val="1A0F0B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 state start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	packet.extract(hdr.offset);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	packet.extract(hdr.pload0);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	packet.extract(hdr.pload1);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      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	transition accept;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   }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/>
          <p:nvPr/>
        </p:nvSpPr>
        <p:spPr>
          <a:xfrm>
            <a:off x="5088294" y="1005840"/>
            <a:ext cx="7103706" cy="4637314"/>
          </a:xfrm>
          <a:prstGeom prst="roundRect">
            <a:avLst>
              <a:gd fmla="val 16667" name="adj"/>
            </a:avLst>
          </a:prstGeom>
          <a:solidFill>
            <a:srgbClr val="91C2FE"/>
          </a:solidFill>
          <a:ln cap="rnd" cmpd="sng" w="19050">
            <a:solidFill>
              <a:srgbClr val="1C52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838200" y="1825625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Today, Network resources are not involved in application design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n-US">
                <a:solidFill>
                  <a:schemeClr val="accent3"/>
                </a:solidFill>
              </a:rPr>
              <a:t>Why involve network?</a:t>
            </a:r>
            <a:endParaRPr b="1">
              <a:solidFill>
                <a:schemeClr val="accent3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3"/>
                </a:solidFill>
              </a:rPr>
              <a:t>Low latency</a:t>
            </a:r>
            <a:endParaRPr b="1">
              <a:solidFill>
                <a:schemeClr val="accent3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3"/>
                </a:solidFill>
              </a:rPr>
              <a:t>High throughput</a:t>
            </a:r>
            <a:endParaRPr b="1">
              <a:solidFill>
                <a:schemeClr val="accent3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3"/>
                </a:solidFill>
              </a:rPr>
              <a:t>Custom processing (Programmable networks)</a:t>
            </a:r>
            <a:endParaRPr b="1">
              <a:solidFill>
                <a:schemeClr val="accent3"/>
              </a:solidFill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When to involve network?</a:t>
            </a:r>
            <a:endParaRPr/>
          </a:p>
        </p:txBody>
      </p:sp>
      <p:grpSp>
        <p:nvGrpSpPr>
          <p:cNvPr id="144" name="Google Shape;144;p2"/>
          <p:cNvGrpSpPr/>
          <p:nvPr/>
        </p:nvGrpSpPr>
        <p:grpSpPr>
          <a:xfrm>
            <a:off x="5557615" y="1631302"/>
            <a:ext cx="6006124" cy="3202382"/>
            <a:chOff x="0" y="1045591"/>
            <a:chExt cx="6006124" cy="3202382"/>
          </a:xfrm>
        </p:grpSpPr>
        <p:sp>
          <p:nvSpPr>
            <p:cNvPr id="145" name="Google Shape;145;p2"/>
            <p:cNvSpPr/>
            <p:nvPr/>
          </p:nvSpPr>
          <p:spPr>
            <a:xfrm>
              <a:off x="0" y="2418183"/>
              <a:ext cx="6006124" cy="914400"/>
            </a:xfrm>
            <a:prstGeom prst="rect">
              <a:avLst/>
            </a:prstGeom>
            <a:noFill/>
            <a:ln cap="rnd" cmpd="sng" w="19050">
              <a:solidFill>
                <a:srgbClr val="1C52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Code</a:t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78419" y="1160889"/>
              <a:ext cx="4901124" cy="161411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EAF8"/>
            </a:solidFill>
            <a:ln cap="rnd" cmpd="sng" w="19050">
              <a:solidFill>
                <a:srgbClr val="1C52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0" y="3332582"/>
              <a:ext cx="6006124" cy="914400"/>
            </a:xfrm>
            <a:prstGeom prst="rect">
              <a:avLst/>
            </a:prstGeom>
            <a:noFill/>
            <a:ln cap="rnd" cmpd="sng" w="19050">
              <a:solidFill>
                <a:srgbClr val="1C52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Table</a:t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0" y="1500673"/>
              <a:ext cx="6006124" cy="914400"/>
            </a:xfrm>
            <a:prstGeom prst="rect">
              <a:avLst/>
            </a:prstGeom>
            <a:noFill/>
            <a:ln cap="rnd" cmpd="sng" w="19050">
              <a:solidFill>
                <a:srgbClr val="1C52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Packet</a:t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5691" y="1047573"/>
              <a:ext cx="914400" cy="3200400"/>
            </a:xfrm>
            <a:prstGeom prst="rect">
              <a:avLst/>
            </a:prstGeom>
            <a:noFill/>
            <a:ln cap="rnd" cmpd="sng" w="19050">
              <a:solidFill>
                <a:srgbClr val="1C52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Stage 1</a:t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977861" y="1046582"/>
              <a:ext cx="914400" cy="3200400"/>
            </a:xfrm>
            <a:prstGeom prst="rect">
              <a:avLst/>
            </a:prstGeom>
            <a:noFill/>
            <a:ln cap="rnd" cmpd="sng" w="19050">
              <a:solidFill>
                <a:srgbClr val="1C52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Stage 2</a:t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880031" y="1045591"/>
              <a:ext cx="914400" cy="3200400"/>
            </a:xfrm>
            <a:prstGeom prst="rect">
              <a:avLst/>
            </a:prstGeom>
            <a:noFill/>
            <a:ln cap="rnd" cmpd="sng" w="19050">
              <a:solidFill>
                <a:srgbClr val="1C52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Stage 3</a:t>
              </a:r>
              <a:endParaRPr/>
            </a:p>
          </p:txBody>
        </p:sp>
      </p:grpSp>
      <p:graphicFrame>
        <p:nvGraphicFramePr>
          <p:cNvPr id="152" name="Google Shape;152;p2"/>
          <p:cNvGraphicFramePr/>
          <p:nvPr/>
        </p:nvGraphicFramePr>
        <p:xfrm>
          <a:off x="6723497" y="3991746"/>
          <a:ext cx="3000000" cy="3000000"/>
        </p:xfrm>
        <a:graphic>
          <a:graphicData uri="http://schemas.openxmlformats.org/drawingml/2006/table">
            <a:tbl>
              <a:tblPr bandCol="1" bandRow="1" firstRow="1">
                <a:noFill/>
                <a:tableStyleId>{244E53BA-44E0-456F-99AB-F9660808B25D}</a:tableStyleId>
              </a:tblPr>
              <a:tblGrid>
                <a:gridCol w="227575"/>
                <a:gridCol w="227575"/>
                <a:gridCol w="227575"/>
              </a:tblGrid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</a:t>
                      </a:r>
                      <a:endParaRPr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</a:tr>
            </a:tbl>
          </a:graphicData>
        </a:graphic>
      </p:graphicFrame>
      <p:graphicFrame>
        <p:nvGraphicFramePr>
          <p:cNvPr id="153" name="Google Shape;153;p2"/>
          <p:cNvGraphicFramePr/>
          <p:nvPr/>
        </p:nvGraphicFramePr>
        <p:xfrm>
          <a:off x="8641970" y="3991746"/>
          <a:ext cx="3000000" cy="3000000"/>
        </p:xfrm>
        <a:graphic>
          <a:graphicData uri="http://schemas.openxmlformats.org/drawingml/2006/table">
            <a:tbl>
              <a:tblPr bandCol="1" bandRow="1" firstRow="1">
                <a:noFill/>
                <a:tableStyleId>{244E53BA-44E0-456F-99AB-F9660808B25D}</a:tableStyleId>
              </a:tblPr>
              <a:tblGrid>
                <a:gridCol w="227575"/>
                <a:gridCol w="227575"/>
                <a:gridCol w="227575"/>
              </a:tblGrid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</a:t>
                      </a:r>
                      <a:endParaRPr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</a:tr>
            </a:tbl>
          </a:graphicData>
        </a:graphic>
      </p:graphicFrame>
      <p:graphicFrame>
        <p:nvGraphicFramePr>
          <p:cNvPr id="154" name="Google Shape;154;p2"/>
          <p:cNvGraphicFramePr/>
          <p:nvPr/>
        </p:nvGraphicFramePr>
        <p:xfrm>
          <a:off x="10560443" y="3991746"/>
          <a:ext cx="3000000" cy="3000000"/>
        </p:xfrm>
        <a:graphic>
          <a:graphicData uri="http://schemas.openxmlformats.org/drawingml/2006/table">
            <a:tbl>
              <a:tblPr bandCol="1" bandRow="1" firstRow="1">
                <a:noFill/>
                <a:tableStyleId>{244E53BA-44E0-456F-99AB-F9660808B25D}</a:tableStyleId>
              </a:tblPr>
              <a:tblGrid>
                <a:gridCol w="227575"/>
                <a:gridCol w="227575"/>
                <a:gridCol w="227575"/>
              </a:tblGrid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</a:t>
                      </a:r>
                      <a:endParaRPr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3650" marB="33650" marR="67275" marL="67275"/>
                </a:tc>
              </a:tr>
            </a:tbl>
          </a:graphicData>
        </a:graphic>
      </p:graphicFrame>
      <p:graphicFrame>
        <p:nvGraphicFramePr>
          <p:cNvPr id="155" name="Google Shape;155;p2"/>
          <p:cNvGraphicFramePr/>
          <p:nvPr/>
        </p:nvGraphicFramePr>
        <p:xfrm>
          <a:off x="6828671" y="2179546"/>
          <a:ext cx="3000000" cy="3000000"/>
        </p:xfrm>
        <a:graphic>
          <a:graphicData uri="http://schemas.openxmlformats.org/drawingml/2006/table">
            <a:tbl>
              <a:tblPr bandCol="1" bandRow="1" firstCol="1">
                <a:noFill/>
                <a:tableStyleId>{244E53BA-44E0-456F-99AB-F9660808B25D}</a:tableStyleId>
              </a:tblPr>
              <a:tblGrid>
                <a:gridCol w="472400"/>
              </a:tblGrid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Eth</a:t>
                      </a:r>
                      <a:endParaRPr/>
                    </a:p>
                  </a:txBody>
                  <a:tcPr marT="55400" marB="55400" marR="110775" marL="110775">
                    <a:solidFill>
                      <a:schemeClr val="accent5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IP</a:t>
                      </a:r>
                      <a:endParaRPr/>
                    </a:p>
                  </a:txBody>
                  <a:tcPr marT="55400" marB="55400" marR="110775" marL="110775">
                    <a:solidFill>
                      <a:schemeClr val="accent6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Data</a:t>
                      </a:r>
                      <a:endParaRPr/>
                    </a:p>
                  </a:txBody>
                  <a:tcPr marT="55400" marB="55400" marR="110775" marL="110775">
                    <a:solidFill>
                      <a:srgbClr val="A7C5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6" name="Google Shape;156;p2"/>
          <p:cNvGraphicFramePr/>
          <p:nvPr/>
        </p:nvGraphicFramePr>
        <p:xfrm>
          <a:off x="8747144" y="2182526"/>
          <a:ext cx="3000000" cy="3000000"/>
        </p:xfrm>
        <a:graphic>
          <a:graphicData uri="http://schemas.openxmlformats.org/drawingml/2006/table">
            <a:tbl>
              <a:tblPr bandCol="1" bandRow="1" firstCol="1">
                <a:noFill/>
                <a:tableStyleId>{244E53BA-44E0-456F-99AB-F9660808B25D}</a:tableStyleId>
              </a:tblPr>
              <a:tblGrid>
                <a:gridCol w="472400"/>
              </a:tblGrid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Eth</a:t>
                      </a:r>
                      <a:endParaRPr/>
                    </a:p>
                  </a:txBody>
                  <a:tcPr marT="55400" marB="55400" marR="110775" marL="110775">
                    <a:solidFill>
                      <a:schemeClr val="accent5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IP</a:t>
                      </a:r>
                      <a:endParaRPr/>
                    </a:p>
                  </a:txBody>
                  <a:tcPr marT="55400" marB="55400" marR="110775" marL="110775">
                    <a:solidFill>
                      <a:schemeClr val="accent6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Data</a:t>
                      </a:r>
                      <a:endParaRPr/>
                    </a:p>
                  </a:txBody>
                  <a:tcPr marT="55400" marB="55400" marR="110775" marL="110775">
                    <a:solidFill>
                      <a:srgbClr val="A7C5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7" name="Google Shape;157;p2"/>
          <p:cNvGraphicFramePr/>
          <p:nvPr/>
        </p:nvGraphicFramePr>
        <p:xfrm>
          <a:off x="10665617" y="2185506"/>
          <a:ext cx="3000000" cy="3000000"/>
        </p:xfrm>
        <a:graphic>
          <a:graphicData uri="http://schemas.openxmlformats.org/drawingml/2006/table">
            <a:tbl>
              <a:tblPr bandCol="1" bandRow="1" firstCol="1">
                <a:noFill/>
                <a:tableStyleId>{244E53BA-44E0-456F-99AB-F9660808B25D}</a:tableStyleId>
              </a:tblPr>
              <a:tblGrid>
                <a:gridCol w="472400"/>
              </a:tblGrid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Eth</a:t>
                      </a:r>
                      <a:endParaRPr/>
                    </a:p>
                  </a:txBody>
                  <a:tcPr marT="55400" marB="55400" marR="110775" marL="110775">
                    <a:solidFill>
                      <a:schemeClr val="accent5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IP</a:t>
                      </a:r>
                      <a:endParaRPr/>
                    </a:p>
                  </a:txBody>
                  <a:tcPr marT="55400" marB="55400" marR="110775" marL="110775">
                    <a:solidFill>
                      <a:schemeClr val="accent6"/>
                    </a:solidFill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Data</a:t>
                      </a:r>
                      <a:endParaRPr/>
                    </a:p>
                  </a:txBody>
                  <a:tcPr marT="55400" marB="55400" marR="110775" marL="110775">
                    <a:solidFill>
                      <a:srgbClr val="A7C5F4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2"/>
          <p:cNvSpPr/>
          <p:nvPr/>
        </p:nvSpPr>
        <p:spPr>
          <a:xfrm>
            <a:off x="6822554" y="3248881"/>
            <a:ext cx="484632" cy="484632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8698979" y="3231502"/>
            <a:ext cx="484632" cy="484632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10575404" y="3214123"/>
            <a:ext cx="484632" cy="484632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from prototype compiler</a:t>
            </a:r>
            <a:endParaRPr/>
          </a:p>
        </p:txBody>
      </p:sp>
      <p:sp>
        <p:nvSpPr>
          <p:cNvPr id="343" name="Google Shape;343;p20"/>
          <p:cNvSpPr txBox="1"/>
          <p:nvPr>
            <p:ph idx="1" type="body"/>
          </p:nvPr>
        </p:nvSpPr>
        <p:spPr>
          <a:xfrm>
            <a:off x="838200" y="1825625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Flow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Payload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>
                <a:solidFill>
                  <a:schemeClr val="accent1"/>
                </a:solidFill>
              </a:rPr>
              <a:t>Function</a:t>
            </a:r>
            <a:endParaRPr/>
          </a:p>
        </p:txBody>
      </p:sp>
      <p:pic>
        <p:nvPicPr>
          <p:cNvPr descr="Graphical user interface, text, application, chat or text message&#10;&#10;Description automatically generated" id="344" name="Google Shape;3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40" y="1255590"/>
            <a:ext cx="11353800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0"/>
          <p:cNvSpPr txBox="1"/>
          <p:nvPr/>
        </p:nvSpPr>
        <p:spPr>
          <a:xfrm>
            <a:off x="447416" y="4905726"/>
            <a:ext cx="5933214" cy="5232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if ((hdr.pload0.pixel  &lt;=  DARK)) { count=count+1;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 if ((hdr.pload1.pixel  &lt;=  DARK)) { count=count+1; }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 txBox="1"/>
          <p:nvPr/>
        </p:nvSpPr>
        <p:spPr>
          <a:xfrm>
            <a:off x="7347400" y="4356837"/>
            <a:ext cx="3867447" cy="1169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if (count  &gt;=  THRESHOLD) {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	meta.ipv4dst="10.2.2.2";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	meta.udpdport=2022;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	notify();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3BE98"/>
                </a:solidFill>
                <a:highlight>
                  <a:srgbClr val="1A0F0B"/>
                </a:highlight>
                <a:latin typeface="Verdana"/>
                <a:ea typeface="Verdana"/>
                <a:cs typeface="Verdana"/>
                <a:sym typeface="Verdana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directions</a:t>
            </a:r>
            <a:endParaRPr/>
          </a:p>
        </p:txBody>
      </p:sp>
      <p:sp>
        <p:nvSpPr>
          <p:cNvPr id="352" name="Google Shape;352;p21"/>
          <p:cNvSpPr txBox="1"/>
          <p:nvPr>
            <p:ph idx="1" type="body"/>
          </p:nvPr>
        </p:nvSpPr>
        <p:spPr>
          <a:xfrm>
            <a:off x="685801" y="1475509"/>
            <a:ext cx="10131425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Associating a variable’s lifetime (e.g., flow, packet, etc.)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Intermediate representation can have multiple conditions but supports only one action currently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wildcard support</a:t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more details check out : </a:t>
            </a:r>
            <a:r>
              <a:rPr b="0" i="0" lang="en-US" sz="180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https://github.com/gsankara/json2p4-compiler-prototype/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 invite the community to contribute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/>
          <p:nvPr/>
        </p:nvSpPr>
        <p:spPr>
          <a:xfrm>
            <a:off x="5088294" y="1005840"/>
            <a:ext cx="7103706" cy="4637314"/>
          </a:xfrm>
          <a:prstGeom prst="roundRect">
            <a:avLst>
              <a:gd fmla="val 16667" name="adj"/>
            </a:avLst>
          </a:prstGeom>
          <a:solidFill>
            <a:srgbClr val="91C2FE"/>
          </a:solidFill>
          <a:ln cap="rnd" cmpd="sng" w="19050">
            <a:solidFill>
              <a:srgbClr val="1C52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168" name="Google Shape;168;p3"/>
          <p:cNvSpPr txBox="1"/>
          <p:nvPr>
            <p:ph idx="1" type="body"/>
          </p:nvPr>
        </p:nvSpPr>
        <p:spPr>
          <a:xfrm>
            <a:off x="838200" y="1825625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Today, Network resources are not involved in application design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Why involve network?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n-US">
                <a:solidFill>
                  <a:schemeClr val="accent3"/>
                </a:solidFill>
              </a:rPr>
              <a:t>When to involve network?</a:t>
            </a:r>
            <a:endParaRPr b="1">
              <a:solidFill>
                <a:schemeClr val="accent3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3"/>
                </a:solidFill>
              </a:rPr>
              <a:t>Quickly find needle in a haystack type workloads</a:t>
            </a:r>
            <a:endParaRPr b="1">
              <a:solidFill>
                <a:schemeClr val="accent3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3"/>
                </a:solidFill>
              </a:rPr>
              <a:t>Payload based low latency feedback</a:t>
            </a:r>
            <a:endParaRPr b="1">
              <a:solidFill>
                <a:schemeClr val="accent3"/>
              </a:solidFill>
            </a:endParaRPr>
          </a:p>
        </p:txBody>
      </p:sp>
      <p:grpSp>
        <p:nvGrpSpPr>
          <p:cNvPr id="169" name="Google Shape;169;p3"/>
          <p:cNvGrpSpPr/>
          <p:nvPr/>
        </p:nvGrpSpPr>
        <p:grpSpPr>
          <a:xfrm>
            <a:off x="6038891" y="1164514"/>
            <a:ext cx="5486400" cy="1187291"/>
            <a:chOff x="804710" y="2281921"/>
            <a:chExt cx="5925772" cy="1282373"/>
          </a:xfrm>
        </p:grpSpPr>
        <p:sp>
          <p:nvSpPr>
            <p:cNvPr id="170" name="Google Shape;170;p3"/>
            <p:cNvSpPr/>
            <p:nvPr/>
          </p:nvSpPr>
          <p:spPr>
            <a:xfrm>
              <a:off x="804710" y="2649894"/>
              <a:ext cx="2121408" cy="914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source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@ Geo X</a:t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612431" y="2649894"/>
              <a:ext cx="2118051" cy="914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Compute resource @ Geo Y</a:t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918428" y="2836505"/>
              <a:ext cx="1694003" cy="48463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3"/>
            <p:cNvCxnSpPr>
              <a:stCxn id="171" idx="0"/>
              <a:endCxn id="170" idx="0"/>
            </p:cNvCxnSpPr>
            <p:nvPr/>
          </p:nvCxnSpPr>
          <p:spPr>
            <a:xfrm rot="5400000">
              <a:off x="3768107" y="747144"/>
              <a:ext cx="600" cy="3806100"/>
            </a:xfrm>
            <a:prstGeom prst="bentConnector3">
              <a:avLst>
                <a:gd fmla="val -6313744" name="adj1"/>
              </a:avLst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74" name="Google Shape;174;p3"/>
            <p:cNvSpPr txBox="1"/>
            <p:nvPr/>
          </p:nvSpPr>
          <p:spPr>
            <a:xfrm>
              <a:off x="3006855" y="3178634"/>
              <a:ext cx="1465161" cy="365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data rate</a:t>
              </a:r>
              <a:endParaRPr/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2987741" y="2281921"/>
              <a:ext cx="1503390" cy="365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Feedback loop</a:t>
              </a:r>
              <a:endParaRPr/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6153346" y="3677721"/>
            <a:ext cx="5486400" cy="1358358"/>
            <a:chOff x="804710" y="2163863"/>
            <a:chExt cx="5925772" cy="1467139"/>
          </a:xfrm>
        </p:grpSpPr>
        <p:sp>
          <p:nvSpPr>
            <p:cNvPr id="177" name="Google Shape;177;p3"/>
            <p:cNvSpPr/>
            <p:nvPr/>
          </p:nvSpPr>
          <p:spPr>
            <a:xfrm>
              <a:off x="804710" y="2649894"/>
              <a:ext cx="2121408" cy="914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source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@ Geo X</a:t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4612431" y="2649894"/>
              <a:ext cx="2118051" cy="914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Compute resource @ Geo Y</a:t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918428" y="2836505"/>
              <a:ext cx="1694003" cy="48463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0" name="Google Shape;180;p3"/>
            <p:cNvCxnSpPr>
              <a:stCxn id="181" idx="0"/>
              <a:endCxn id="177" idx="0"/>
            </p:cNvCxnSpPr>
            <p:nvPr/>
          </p:nvCxnSpPr>
          <p:spPr>
            <a:xfrm flipH="1" rot="5400000">
              <a:off x="2596821" y="1918391"/>
              <a:ext cx="289200" cy="1752300"/>
            </a:xfrm>
            <a:prstGeom prst="bentConnector3">
              <a:avLst>
                <a:gd fmla="val 855789" name="adj1"/>
              </a:avLst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82" name="Google Shape;182;p3"/>
            <p:cNvSpPr txBox="1"/>
            <p:nvPr/>
          </p:nvSpPr>
          <p:spPr>
            <a:xfrm>
              <a:off x="3059558" y="3298577"/>
              <a:ext cx="1312869" cy="332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data rate</a:t>
              </a:r>
              <a:endParaRPr/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2173174" y="2163863"/>
              <a:ext cx="1341056" cy="565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Low-latency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Feedback loop</a:t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059558" y="2939141"/>
              <a:ext cx="1116026" cy="3049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In-Network</a:t>
              </a:r>
              <a:endParaRPr/>
            </a:p>
          </p:txBody>
        </p:sp>
      </p:grpSp>
      <p:cxnSp>
        <p:nvCxnSpPr>
          <p:cNvPr id="184" name="Google Shape;184;p3"/>
          <p:cNvCxnSpPr/>
          <p:nvPr/>
        </p:nvCxnSpPr>
        <p:spPr>
          <a:xfrm rot="10800000">
            <a:off x="6867733" y="4127695"/>
            <a:ext cx="3445800" cy="135300"/>
          </a:xfrm>
          <a:prstGeom prst="bentConnector4">
            <a:avLst>
              <a:gd fmla="val -4243" name="adj1"/>
              <a:gd fmla="val 814436" name="adj2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" name="Google Shape;185;p3"/>
          <p:cNvSpPr txBox="1"/>
          <p:nvPr/>
        </p:nvSpPr>
        <p:spPr>
          <a:xfrm>
            <a:off x="9274283" y="3243947"/>
            <a:ext cx="12125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loop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study</a:t>
            </a:r>
            <a:endParaRPr/>
          </a:p>
        </p:txBody>
      </p:sp>
      <p:sp>
        <p:nvSpPr>
          <p:cNvPr id="192" name="Google Shape;192;p4"/>
          <p:cNvSpPr txBox="1"/>
          <p:nvPr>
            <p:ph idx="1" type="body"/>
          </p:nvPr>
        </p:nvSpPr>
        <p:spPr>
          <a:xfrm>
            <a:off x="685801" y="1475509"/>
            <a:ext cx="10131425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Light source experiment generates high data rate streams (~10 Gbps)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Typical data flow: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From instrument in one location to HPC in another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HPC computes calibration parameters and notifies the instrument.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Instrument is calibrated based on feedback from HPC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 = Information + noise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Noise sources: systematic electronic noise, misalignment of images, etc.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Why feedback latency is important?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Instrument generates images with current calibration parameters until informed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i="1" lang="en-US"/>
              <a:t>Can programmable data plane detect miscalibration and inform the instrument?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/>
          <p:nvPr/>
        </p:nvSpPr>
        <p:spPr>
          <a:xfrm>
            <a:off x="5088294" y="1005840"/>
            <a:ext cx="7103706" cy="4637314"/>
          </a:xfrm>
          <a:prstGeom prst="roundRect">
            <a:avLst>
              <a:gd fmla="val 16667" name="adj"/>
            </a:avLst>
          </a:prstGeom>
          <a:solidFill>
            <a:srgbClr val="91C2FE"/>
          </a:solidFill>
          <a:ln cap="rnd" cmpd="sng" w="19050">
            <a:solidFill>
              <a:srgbClr val="1C52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200" name="Google Shape;200;p5"/>
          <p:cNvSpPr txBox="1"/>
          <p:nvPr>
            <p:ph idx="1" type="body"/>
          </p:nvPr>
        </p:nvSpPr>
        <p:spPr>
          <a:xfrm>
            <a:off x="838200" y="1825625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Today, Network resources are not involved in application design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Why/ When to involve network? 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n-US">
                <a:solidFill>
                  <a:schemeClr val="accent3"/>
                </a:solidFill>
              </a:rPr>
              <a:t>How to involve network?</a:t>
            </a:r>
            <a:endParaRPr b="1">
              <a:solidFill>
                <a:schemeClr val="accent3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3"/>
                </a:solidFill>
              </a:rPr>
              <a:t>Exclusive programming model/ language/ tool chain/ environment</a:t>
            </a:r>
            <a:endParaRPr b="1">
              <a:solidFill>
                <a:schemeClr val="accent3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3"/>
                </a:solidFill>
              </a:rPr>
              <a:t>As a programmer, more challenges than solutions</a:t>
            </a:r>
            <a:endParaRPr b="1">
              <a:solidFill>
                <a:schemeClr val="accent3"/>
              </a:solidFill>
            </a:endParaRPr>
          </a:p>
        </p:txBody>
      </p:sp>
      <p:grpSp>
        <p:nvGrpSpPr>
          <p:cNvPr id="201" name="Google Shape;201;p5"/>
          <p:cNvGrpSpPr/>
          <p:nvPr/>
        </p:nvGrpSpPr>
        <p:grpSpPr>
          <a:xfrm>
            <a:off x="6097309" y="3120510"/>
            <a:ext cx="5256490" cy="1761566"/>
            <a:chOff x="1309" y="1294885"/>
            <a:chExt cx="5256490" cy="1761566"/>
          </a:xfrm>
        </p:grpSpPr>
        <p:sp>
          <p:nvSpPr>
            <p:cNvPr id="202" name="Google Shape;202;p5"/>
            <p:cNvSpPr/>
            <p:nvPr/>
          </p:nvSpPr>
          <p:spPr>
            <a:xfrm>
              <a:off x="1309" y="1294885"/>
              <a:ext cx="1970909" cy="1761566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52904" y="1346480"/>
              <a:ext cx="1867719" cy="165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My comfort zone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SQL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MapReduce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Python …</a:t>
              </a: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2042052" y="1675233"/>
              <a:ext cx="1427483" cy="100087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 txBox="1"/>
            <p:nvPr/>
          </p:nvSpPr>
          <p:spPr>
            <a:xfrm>
              <a:off x="2042052" y="1875407"/>
              <a:ext cx="1127222" cy="600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Calibri"/>
                <a:buNone/>
              </a:pPr>
              <a:r>
                <a:rPr lang="en-US"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??</a:t>
              </a: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587837" y="1294885"/>
              <a:ext cx="1669962" cy="1761566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3636749" y="1343797"/>
              <a:ext cx="1572138" cy="1663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Exclusive zone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P4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NPL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SDx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/>
          <p:nvPr/>
        </p:nvSpPr>
        <p:spPr>
          <a:xfrm>
            <a:off x="5088294" y="1005840"/>
            <a:ext cx="7103706" cy="4637314"/>
          </a:xfrm>
          <a:prstGeom prst="roundRect">
            <a:avLst>
              <a:gd fmla="val 16667" name="adj"/>
            </a:avLst>
          </a:prstGeom>
          <a:solidFill>
            <a:srgbClr val="91C2FE"/>
          </a:solidFill>
          <a:ln cap="rnd" cmpd="sng" w="19050">
            <a:solidFill>
              <a:srgbClr val="1C52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215" name="Google Shape;215;p6"/>
          <p:cNvSpPr txBox="1"/>
          <p:nvPr>
            <p:ph idx="1" type="body"/>
          </p:nvPr>
        </p:nvSpPr>
        <p:spPr>
          <a:xfrm>
            <a:off x="838200" y="1825625"/>
            <a:ext cx="42500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Today, Network resources are not involved in application design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Why/When/How to involve network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n-US">
                <a:solidFill>
                  <a:schemeClr val="accent3"/>
                </a:solidFill>
              </a:rPr>
              <a:t>Need a simple yet powerful programming model </a:t>
            </a:r>
            <a:endParaRPr b="1">
              <a:solidFill>
                <a:schemeClr val="accent3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3"/>
                </a:solidFill>
              </a:rPr>
              <a:t>Simple in terms of adoption</a:t>
            </a:r>
            <a:endParaRPr b="1">
              <a:solidFill>
                <a:schemeClr val="accent3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3"/>
                </a:solidFill>
              </a:rPr>
              <a:t>Powerful in terms of representing domain nuances</a:t>
            </a:r>
            <a:endParaRPr b="1">
              <a:solidFill>
                <a:schemeClr val="accent3"/>
              </a:solidFill>
            </a:endParaRPr>
          </a:p>
        </p:txBody>
      </p:sp>
      <p:grpSp>
        <p:nvGrpSpPr>
          <p:cNvPr id="216" name="Google Shape;216;p6"/>
          <p:cNvGrpSpPr/>
          <p:nvPr/>
        </p:nvGrpSpPr>
        <p:grpSpPr>
          <a:xfrm>
            <a:off x="6097309" y="3120510"/>
            <a:ext cx="5256490" cy="1761566"/>
            <a:chOff x="1309" y="1294885"/>
            <a:chExt cx="5256490" cy="1761566"/>
          </a:xfrm>
        </p:grpSpPr>
        <p:sp>
          <p:nvSpPr>
            <p:cNvPr id="217" name="Google Shape;217;p6"/>
            <p:cNvSpPr/>
            <p:nvPr/>
          </p:nvSpPr>
          <p:spPr>
            <a:xfrm>
              <a:off x="1309" y="1294885"/>
              <a:ext cx="1970909" cy="1761566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 txBox="1"/>
            <p:nvPr/>
          </p:nvSpPr>
          <p:spPr>
            <a:xfrm>
              <a:off x="52904" y="1346480"/>
              <a:ext cx="1867719" cy="165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My comfort zone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SQL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MapReduce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Python …</a:t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042052" y="1675233"/>
              <a:ext cx="1427483" cy="100087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2042052" y="1875407"/>
              <a:ext cx="1127222" cy="600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Calibri"/>
                <a:buNone/>
              </a:pPr>
              <a:r>
                <a:rPr lang="en-US"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??</a:t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3587837" y="1294885"/>
              <a:ext cx="1669962" cy="1761566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3636749" y="1343797"/>
              <a:ext cx="1572138" cy="1663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Exclusive zone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P4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NPL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SDx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228" name="Google Shape;228;p7"/>
          <p:cNvSpPr txBox="1"/>
          <p:nvPr>
            <p:ph idx="1" type="body"/>
          </p:nvPr>
        </p:nvSpPr>
        <p:spPr>
          <a:xfrm>
            <a:off x="685801" y="1475509"/>
            <a:ext cx="10131425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accent1"/>
                </a:solidFill>
              </a:rPr>
              <a:t>Data plane programming languages (P4, etc.) exploit programmable switch hardware features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1"/>
                </a:solidFill>
              </a:rPr>
              <a:t>Deep expertise required</a:t>
            </a:r>
            <a:r>
              <a:rPr lang="en-US">
                <a:solidFill>
                  <a:schemeClr val="accent1"/>
                </a:solidFill>
              </a:rPr>
              <a:t> in data plane programming languages &amp; algorithm design for programmable switch hardware 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accent1"/>
                </a:solidFill>
              </a:rPr>
              <a:t>Switch hardware features not comparable to existing CPU or GPU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accent1"/>
                </a:solidFill>
              </a:rPr>
              <a:t>Restrictions imposed on functional blocks such as parsing does not support control statements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accent1"/>
                </a:solidFill>
              </a:rPr>
              <a:t>Memory access outside packet buffer restricted</a:t>
            </a:r>
            <a:endParaRPr b="1">
              <a:solidFill>
                <a:schemeClr val="accent1"/>
              </a:solidFill>
            </a:endParaRPr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234" name="Google Shape;234;p8"/>
          <p:cNvSpPr txBox="1"/>
          <p:nvPr>
            <p:ph idx="1" type="body"/>
          </p:nvPr>
        </p:nvSpPr>
        <p:spPr>
          <a:xfrm>
            <a:off x="685801" y="1475509"/>
            <a:ext cx="10131425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 plane programming languages (P4, etc.) exploit programmable switch hardware features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/>
              <a:t>Deep expertise required</a:t>
            </a:r>
            <a:r>
              <a:rPr lang="en-US"/>
              <a:t> in data plane programming languages &amp; algorithm design for programmable switch hardware 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accent1"/>
                </a:solidFill>
              </a:rPr>
              <a:t>Programmable data planes </a:t>
            </a:r>
            <a:r>
              <a:rPr b="1" lang="en-US">
                <a:solidFill>
                  <a:schemeClr val="accent1"/>
                </a:solidFill>
              </a:rPr>
              <a:t>operate on network headers</a:t>
            </a:r>
            <a:r>
              <a:rPr lang="en-US">
                <a:solidFill>
                  <a:schemeClr val="accent1"/>
                </a:solidFill>
              </a:rPr>
              <a:t> and not on the payload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accent1"/>
                </a:solidFill>
              </a:rPr>
              <a:t>Many scientific application payloads carry structured data (SQL table output, image pixels, etc.)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solidFill>
                  <a:schemeClr val="accent1"/>
                </a:solidFill>
              </a:rPr>
              <a:t>Payloads that are not well defined or overflow packet boundaries or encrypted not handled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/>
          <p:nvPr>
            <p:ph type="title"/>
          </p:nvPr>
        </p:nvSpPr>
        <p:spPr>
          <a:xfrm>
            <a:off x="685801" y="391390"/>
            <a:ext cx="10131425" cy="999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240" name="Google Shape;240;p9"/>
          <p:cNvSpPr txBox="1"/>
          <p:nvPr>
            <p:ph idx="1" type="body"/>
          </p:nvPr>
        </p:nvSpPr>
        <p:spPr>
          <a:xfrm>
            <a:off x="685801" y="1475509"/>
            <a:ext cx="10131425" cy="431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 plane programming languages (P4, etc.) exploit programmable switch hardware features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/>
              <a:t>Deep expertise required</a:t>
            </a:r>
            <a:r>
              <a:rPr lang="en-US"/>
              <a:t> in data plane programming languages &amp; algorithm design for programmable switch hardware 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Programmable data planes </a:t>
            </a:r>
            <a:r>
              <a:rPr b="1" lang="en-US"/>
              <a:t>operate on network headers</a:t>
            </a:r>
            <a:r>
              <a:rPr lang="en-US"/>
              <a:t> and not on the payload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Many scientific application payloads carry structured data (SQL table output, image pixels, etc.)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accent1"/>
                </a:solidFill>
              </a:rPr>
              <a:t>CPU based machines handle repetitions quite well but programmable switch hardware </a:t>
            </a:r>
            <a:r>
              <a:rPr b="1" lang="en-US">
                <a:solidFill>
                  <a:schemeClr val="accent1"/>
                </a:solidFill>
              </a:rPr>
              <a:t>cannot handle repetitions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1"/>
                </a:solidFill>
              </a:rPr>
              <a:t>For loops not supported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>
                <a:solidFill>
                  <a:schemeClr val="accent1"/>
                </a:solidFill>
              </a:rPr>
              <a:t>Conditional branching supported in some functional blocks and not in others</a:t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SC22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2771E5"/>
      </a:accent1>
      <a:accent2>
        <a:srgbClr val="FF0000"/>
      </a:accent2>
      <a:accent3>
        <a:srgbClr val="499CFF"/>
      </a:accent3>
      <a:accent4>
        <a:srgbClr val="FF00B3"/>
      </a:accent4>
      <a:accent5>
        <a:srgbClr val="FF99E1"/>
      </a:accent5>
      <a:accent6>
        <a:srgbClr val="B7D7FF"/>
      </a:accent6>
      <a:hlink>
        <a:srgbClr val="499CFF"/>
      </a:hlink>
      <a:folHlink>
        <a:srgbClr val="499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2021-05-28T21:00:04Z</dcterms:created>
  <dc:creator>Microsoft Office User</dc:creator>
</cp:coreProperties>
</file>