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3" r:id="rId2"/>
    <p:sldId id="258" r:id="rId3"/>
    <p:sldId id="269" r:id="rId4"/>
    <p:sldId id="264" r:id="rId5"/>
    <p:sldId id="265" r:id="rId6"/>
    <p:sldId id="266" r:id="rId7"/>
    <p:sldId id="267" r:id="rId8"/>
    <p:sldId id="268" r:id="rId9"/>
    <p:sldId id="270" r:id="rId10"/>
    <p:sldId id="271" r:id="rId11"/>
    <p:sldId id="29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694"/>
    <a:srgbClr val="501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12"/>
    <p:restoredTop sz="94694"/>
  </p:normalViewPr>
  <p:slideViewPr>
    <p:cSldViewPr snapToGrid="0">
      <p:cViewPr varScale="1">
        <p:scale>
          <a:sx n="111" d="100"/>
          <a:sy n="111" d="100"/>
        </p:scale>
        <p:origin x="23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C3814-EC09-E946-AC17-FF755F7A99BE}" type="datetimeFigureOut">
              <a:rPr lang="en-US" smtClean="0"/>
              <a:t>4/21/26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914D2-5718-6741-BC16-AD4D48F01ABD}" type="slidenum">
              <a:rPr lang="en-US" smtClean="0"/>
              <a:t>‹#›</a:t>
            </a:fld>
            <a:endParaRPr lang="en-US"/>
          </a:p>
        </p:txBody>
      </p:sp>
    </p:spTree>
    <p:extLst>
      <p:ext uri="{BB962C8B-B14F-4D97-AF65-F5344CB8AC3E}">
        <p14:creationId xmlns:p14="http://schemas.microsoft.com/office/powerpoint/2010/main" val="78009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d5d2a6aae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3d5d2a6aaee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3d5d2a6aaee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toddszymanski/Documents/01%20Work/SC26/ppt/4x/sc26_title@4x_06.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E66A-3EEE-08DD-08EB-F92C3D1D9387}"/>
              </a:ext>
            </a:extLst>
          </p:cNvPr>
          <p:cNvSpPr>
            <a:spLocks noGrp="1"/>
          </p:cNvSpPr>
          <p:nvPr>
            <p:ph type="ctrTitle"/>
          </p:nvPr>
        </p:nvSpPr>
        <p:spPr>
          <a:xfrm>
            <a:off x="7219482" y="2942624"/>
            <a:ext cx="2833091" cy="1079034"/>
          </a:xfrm>
        </p:spPr>
        <p:txBody>
          <a:bodyPr anchor="b" anchorCtr="0">
            <a:noAutofit/>
          </a:bodyPr>
          <a:lstStyle>
            <a:lvl1pPr algn="l">
              <a:defRPr sz="2400" cap="none" baseline="0">
                <a:solidFill>
                  <a:schemeClr val="accent1"/>
                </a:solidFill>
              </a:defRPr>
            </a:lvl1pPr>
          </a:lstStyle>
          <a:p>
            <a:endParaRPr lang="en-US" dirty="0"/>
          </a:p>
        </p:txBody>
      </p:sp>
      <p:sp>
        <p:nvSpPr>
          <p:cNvPr id="3" name="Subtitle 2">
            <a:extLst>
              <a:ext uri="{FF2B5EF4-FFF2-40B4-BE49-F238E27FC236}">
                <a16:creationId xmlns:a16="http://schemas.microsoft.com/office/drawing/2014/main" id="{B1E6F5B3-5592-F7B8-CEE2-18385BD1C900}"/>
              </a:ext>
            </a:extLst>
          </p:cNvPr>
          <p:cNvSpPr>
            <a:spLocks noGrp="1"/>
          </p:cNvSpPr>
          <p:nvPr>
            <p:ph type="subTitle" idx="1"/>
          </p:nvPr>
        </p:nvSpPr>
        <p:spPr>
          <a:xfrm>
            <a:off x="7210190" y="4130536"/>
            <a:ext cx="4143609" cy="1646320"/>
          </a:xfrm>
        </p:spPr>
        <p:txBody>
          <a:bodyPr>
            <a:no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a:extLst>
              <a:ext uri="{FF2B5EF4-FFF2-40B4-BE49-F238E27FC236}">
                <a16:creationId xmlns:a16="http://schemas.microsoft.com/office/drawing/2014/main" id="{B4E56E1D-3C97-9C72-0DF3-857912116ABC}"/>
              </a:ext>
            </a:extLst>
          </p:cNvPr>
          <p:cNvSpPr>
            <a:spLocks noGrp="1"/>
          </p:cNvSpPr>
          <p:nvPr>
            <p:ph type="dt" sz="half" idx="10"/>
          </p:nvPr>
        </p:nvSpPr>
        <p:spPr/>
        <p:txBody>
          <a:bodyPr/>
          <a:lstStyle>
            <a:lvl1pPr>
              <a:defRPr>
                <a:solidFill>
                  <a:schemeClr val="bg1"/>
                </a:solidFill>
              </a:defRPr>
            </a:lvl1pPr>
          </a:lstStyle>
          <a:p>
            <a:r>
              <a:rPr lang="en-US" dirty="0"/>
              <a:t>April 2026</a:t>
            </a:r>
          </a:p>
        </p:txBody>
      </p:sp>
      <p:sp>
        <p:nvSpPr>
          <p:cNvPr id="5" name="Footer Placeholder 4">
            <a:extLst>
              <a:ext uri="{FF2B5EF4-FFF2-40B4-BE49-F238E27FC236}">
                <a16:creationId xmlns:a16="http://schemas.microsoft.com/office/drawing/2014/main" id="{C20244D8-F8C6-4594-3AA9-51C9EF654014}"/>
              </a:ext>
            </a:extLst>
          </p:cNvPr>
          <p:cNvSpPr>
            <a:spLocks noGrp="1"/>
          </p:cNvSpPr>
          <p:nvPr>
            <p:ph type="ftr" sz="quarter" idx="11"/>
          </p:nvPr>
        </p:nvSpPr>
        <p:spPr/>
        <p:txBody>
          <a:bodyPr/>
          <a:lstStyle>
            <a:lvl1pPr>
              <a:defRPr>
                <a:solidFill>
                  <a:schemeClr val="bg1"/>
                </a:solidFill>
              </a:defRPr>
            </a:lvl1pPr>
          </a:lstStyle>
          <a:p>
            <a:r>
              <a:rPr lang="en-US" dirty="0"/>
              <a:t>SCinet26 Contributor Relations Webinar</a:t>
            </a:r>
          </a:p>
        </p:txBody>
      </p:sp>
      <p:sp>
        <p:nvSpPr>
          <p:cNvPr id="6" name="Slide Number Placeholder 5">
            <a:extLst>
              <a:ext uri="{FF2B5EF4-FFF2-40B4-BE49-F238E27FC236}">
                <a16:creationId xmlns:a16="http://schemas.microsoft.com/office/drawing/2014/main" id="{43D10F96-8687-18F5-AEE0-7B430C8A0201}"/>
              </a:ext>
            </a:extLst>
          </p:cNvPr>
          <p:cNvSpPr>
            <a:spLocks noGrp="1"/>
          </p:cNvSpPr>
          <p:nvPr>
            <p:ph type="sldNum" sz="quarter" idx="12"/>
          </p:nvPr>
        </p:nvSpPr>
        <p:spPr/>
        <p:txBody>
          <a:bodyPr/>
          <a:lstStyle>
            <a:lvl1pPr>
              <a:defRPr>
                <a:solidFill>
                  <a:schemeClr val="bg1"/>
                </a:solidFill>
              </a:defRPr>
            </a:lvl1pPr>
          </a:lstStyle>
          <a:p>
            <a:fld id="{9CF76826-5B84-3741-AD42-3736339E2BE6}" type="slidenum">
              <a:rPr lang="en-US" smtClean="0"/>
              <a:pPr/>
              <a:t>‹#›</a:t>
            </a:fld>
            <a:endParaRPr lang="en-US" dirty="0"/>
          </a:p>
        </p:txBody>
      </p:sp>
    </p:spTree>
    <p:extLst>
      <p:ext uri="{BB962C8B-B14F-4D97-AF65-F5344CB8AC3E}">
        <p14:creationId xmlns:p14="http://schemas.microsoft.com/office/powerpoint/2010/main" val="134325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392D-30C6-3E39-A4B1-901ED6CF54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8E82EA-9EF1-C952-5622-6B71F125823A}"/>
              </a:ext>
            </a:extLst>
          </p:cNvPr>
          <p:cNvSpPr>
            <a:spLocks noGrp="1"/>
          </p:cNvSpPr>
          <p:nvPr>
            <p:ph idx="1"/>
          </p:nvPr>
        </p:nvSpPr>
        <p:spPr>
          <a:xfrm>
            <a:off x="838200" y="1361208"/>
            <a:ext cx="10515600" cy="48157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08A95F-5025-EE49-99F6-43DD7DEFE930}"/>
              </a:ext>
            </a:extLst>
          </p:cNvPr>
          <p:cNvSpPr>
            <a:spLocks noGrp="1"/>
          </p:cNvSpPr>
          <p:nvPr>
            <p:ph type="dt" sz="half" idx="10"/>
          </p:nvPr>
        </p:nvSpPr>
        <p:spPr/>
        <p:txBody>
          <a:bodyPr/>
          <a:lstStyle>
            <a:lvl1pPr>
              <a:defRPr sz="1200" baseline="0"/>
            </a:lvl1pPr>
          </a:lstStyle>
          <a:p>
            <a:r>
              <a:rPr lang="en-US" dirty="0"/>
              <a:t>April 2026</a:t>
            </a:r>
          </a:p>
        </p:txBody>
      </p:sp>
      <p:sp>
        <p:nvSpPr>
          <p:cNvPr id="5" name="Footer Placeholder 4">
            <a:extLst>
              <a:ext uri="{FF2B5EF4-FFF2-40B4-BE49-F238E27FC236}">
                <a16:creationId xmlns:a16="http://schemas.microsoft.com/office/drawing/2014/main" id="{4D246C92-B10F-1937-2D9C-5FE1C356112D}"/>
              </a:ext>
            </a:extLst>
          </p:cNvPr>
          <p:cNvSpPr>
            <a:spLocks noGrp="1"/>
          </p:cNvSpPr>
          <p:nvPr>
            <p:ph type="ftr" sz="quarter" idx="11"/>
          </p:nvPr>
        </p:nvSpPr>
        <p:spPr/>
        <p:txBody>
          <a:bodyPr/>
          <a:lstStyle>
            <a:lvl1pPr>
              <a:defRPr sz="1200" baseline="0"/>
            </a:lvl1pPr>
          </a:lstStyle>
          <a:p>
            <a:r>
              <a:rPr lang="en-US" dirty="0"/>
              <a:t>SCinet26 Contributor Relations Webinar</a:t>
            </a:r>
          </a:p>
        </p:txBody>
      </p:sp>
      <p:sp>
        <p:nvSpPr>
          <p:cNvPr id="6" name="Slide Number Placeholder 5">
            <a:extLst>
              <a:ext uri="{FF2B5EF4-FFF2-40B4-BE49-F238E27FC236}">
                <a16:creationId xmlns:a16="http://schemas.microsoft.com/office/drawing/2014/main" id="{2B4A46F4-55F4-FCF0-C215-231D3909687D}"/>
              </a:ext>
            </a:extLst>
          </p:cNvPr>
          <p:cNvSpPr>
            <a:spLocks noGrp="1"/>
          </p:cNvSpPr>
          <p:nvPr>
            <p:ph type="sldNum" sz="quarter" idx="12"/>
          </p:nvPr>
        </p:nvSpPr>
        <p:spPr/>
        <p:txBody>
          <a:bodyPr/>
          <a:lstStyle>
            <a:lvl1pPr>
              <a:defRPr sz="1200" baseline="0"/>
            </a:lvl1pPr>
          </a:lstStyle>
          <a:p>
            <a:fld id="{9CF76826-5B84-3741-AD42-3736339E2BE6}" type="slidenum">
              <a:rPr lang="en-US" smtClean="0"/>
              <a:pPr/>
              <a:t>‹#›</a:t>
            </a:fld>
            <a:endParaRPr lang="en-US" dirty="0"/>
          </a:p>
        </p:txBody>
      </p:sp>
    </p:spTree>
    <p:extLst>
      <p:ext uri="{BB962C8B-B14F-4D97-AF65-F5344CB8AC3E}">
        <p14:creationId xmlns:p14="http://schemas.microsoft.com/office/powerpoint/2010/main" val="259231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75CC-AC2B-088F-9713-3391EDD03115}"/>
              </a:ext>
            </a:extLst>
          </p:cNvPr>
          <p:cNvSpPr>
            <a:spLocks noGrp="1"/>
          </p:cNvSpPr>
          <p:nvPr>
            <p:ph type="title"/>
          </p:nvPr>
        </p:nvSpPr>
        <p:spPr>
          <a:xfrm>
            <a:off x="838200" y="136525"/>
            <a:ext cx="7772400" cy="6579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F0061F0-37DC-FD13-49CA-7CACEF188FDB}"/>
              </a:ext>
            </a:extLst>
          </p:cNvPr>
          <p:cNvSpPr>
            <a:spLocks noGrp="1"/>
          </p:cNvSpPr>
          <p:nvPr>
            <p:ph sz="half" idx="1"/>
          </p:nvPr>
        </p:nvSpPr>
        <p:spPr>
          <a:xfrm>
            <a:off x="838200" y="1361209"/>
            <a:ext cx="10515600" cy="48157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E5147A6-A4C0-77EC-87CB-C96B4B8ECF1E}"/>
              </a:ext>
            </a:extLst>
          </p:cNvPr>
          <p:cNvSpPr>
            <a:spLocks noGrp="1"/>
          </p:cNvSpPr>
          <p:nvPr>
            <p:ph type="dt" sz="half" idx="10"/>
          </p:nvPr>
        </p:nvSpPr>
        <p:spPr/>
        <p:txBody>
          <a:bodyPr/>
          <a:lstStyle/>
          <a:p>
            <a:r>
              <a:rPr lang="en-US" dirty="0"/>
              <a:t>April 2026</a:t>
            </a:r>
          </a:p>
        </p:txBody>
      </p:sp>
      <p:sp>
        <p:nvSpPr>
          <p:cNvPr id="6" name="Footer Placeholder 5">
            <a:extLst>
              <a:ext uri="{FF2B5EF4-FFF2-40B4-BE49-F238E27FC236}">
                <a16:creationId xmlns:a16="http://schemas.microsoft.com/office/drawing/2014/main" id="{BE032ECD-244E-FDA7-3B6A-DA2766C4D79F}"/>
              </a:ext>
            </a:extLst>
          </p:cNvPr>
          <p:cNvSpPr>
            <a:spLocks noGrp="1"/>
          </p:cNvSpPr>
          <p:nvPr>
            <p:ph type="ftr" sz="quarter" idx="11"/>
          </p:nvPr>
        </p:nvSpPr>
        <p:spPr/>
        <p:txBody>
          <a:bodyPr/>
          <a:lstStyle/>
          <a:p>
            <a:r>
              <a:rPr lang="en-US" dirty="0"/>
              <a:t>SCinet26 Contributor Relations Webinar</a:t>
            </a:r>
          </a:p>
        </p:txBody>
      </p:sp>
      <p:sp>
        <p:nvSpPr>
          <p:cNvPr id="7" name="Slide Number Placeholder 6">
            <a:extLst>
              <a:ext uri="{FF2B5EF4-FFF2-40B4-BE49-F238E27FC236}">
                <a16:creationId xmlns:a16="http://schemas.microsoft.com/office/drawing/2014/main" id="{1364CB93-A9C5-85F9-CED5-FF00398E538A}"/>
              </a:ext>
            </a:extLst>
          </p:cNvPr>
          <p:cNvSpPr>
            <a:spLocks noGrp="1"/>
          </p:cNvSpPr>
          <p:nvPr>
            <p:ph type="sldNum" sz="quarter" idx="12"/>
          </p:nvPr>
        </p:nvSpPr>
        <p:spPr/>
        <p:txBody>
          <a:bodyPr/>
          <a:lstStyle/>
          <a:p>
            <a:fld id="{9CF76826-5B84-3741-AD42-3736339E2BE6}" type="slidenum">
              <a:rPr lang="en-US" smtClean="0"/>
              <a:t>‹#›</a:t>
            </a:fld>
            <a:endParaRPr lang="en-US"/>
          </a:p>
        </p:txBody>
      </p:sp>
    </p:spTree>
    <p:extLst>
      <p:ext uri="{BB962C8B-B14F-4D97-AF65-F5344CB8AC3E}">
        <p14:creationId xmlns:p14="http://schemas.microsoft.com/office/powerpoint/2010/main" val="336446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136525"/>
            <a:ext cx="7772400" cy="65795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36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361209"/>
            <a:ext cx="5181600" cy="48157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body" idx="2"/>
          </p:nvPr>
        </p:nvSpPr>
        <p:spPr>
          <a:xfrm>
            <a:off x="6172200" y="1361207"/>
            <a:ext cx="5181600" cy="481575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0052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file:////Users/toddszymanski/Documents/01%20Work/SC26/ppt/4x/strip_sc26_page@4x.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r:link="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40E76E-3A22-A041-781E-4467A538EAB2}"/>
              </a:ext>
            </a:extLst>
          </p:cNvPr>
          <p:cNvSpPr>
            <a:spLocks noGrp="1"/>
          </p:cNvSpPr>
          <p:nvPr>
            <p:ph type="title"/>
          </p:nvPr>
        </p:nvSpPr>
        <p:spPr>
          <a:xfrm>
            <a:off x="838201" y="182040"/>
            <a:ext cx="7772400" cy="5659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248A02-15D9-C7BB-D3DA-50842B34F727}"/>
              </a:ext>
            </a:extLst>
          </p:cNvPr>
          <p:cNvSpPr>
            <a:spLocks noGrp="1"/>
          </p:cNvSpPr>
          <p:nvPr>
            <p:ph type="body" idx="1"/>
          </p:nvPr>
        </p:nvSpPr>
        <p:spPr>
          <a:xfrm>
            <a:off x="838200" y="1127052"/>
            <a:ext cx="10515600" cy="50499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D036C4-AD83-8FF2-2048-C3F4D0D70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D8F43644-613A-7E46-8817-D0BE34934378}" type="datetime1">
              <a:rPr lang="en-US" smtClean="0"/>
              <a:t>4/21/26</a:t>
            </a:fld>
            <a:endParaRPr lang="en-US" dirty="0"/>
          </a:p>
        </p:txBody>
      </p:sp>
      <p:sp>
        <p:nvSpPr>
          <p:cNvPr id="5" name="Footer Placeholder 4">
            <a:extLst>
              <a:ext uri="{FF2B5EF4-FFF2-40B4-BE49-F238E27FC236}">
                <a16:creationId xmlns:a16="http://schemas.microsoft.com/office/drawing/2014/main" id="{17B97A42-60E2-EE97-FBB5-0E25B6D07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r>
              <a:rPr lang="en-US"/>
              <a:t>SC26 August Planning Meeting</a:t>
            </a:r>
            <a:endParaRPr lang="en-US" dirty="0"/>
          </a:p>
        </p:txBody>
      </p:sp>
      <p:sp>
        <p:nvSpPr>
          <p:cNvPr id="6" name="Slide Number Placeholder 5">
            <a:extLst>
              <a:ext uri="{FF2B5EF4-FFF2-40B4-BE49-F238E27FC236}">
                <a16:creationId xmlns:a16="http://schemas.microsoft.com/office/drawing/2014/main" id="{77A99661-2CA7-BF8A-01DB-1E20DD27A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CF76826-5B84-3741-AD42-3736339E2BE6}" type="slidenum">
              <a:rPr lang="en-US" smtClean="0"/>
              <a:pPr/>
              <a:t>‹#›</a:t>
            </a:fld>
            <a:endParaRPr lang="en-US" dirty="0"/>
          </a:p>
        </p:txBody>
      </p:sp>
    </p:spTree>
    <p:extLst>
      <p:ext uri="{BB962C8B-B14F-4D97-AF65-F5344CB8AC3E}">
        <p14:creationId xmlns:p14="http://schemas.microsoft.com/office/powerpoint/2010/main" val="145043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p:txStyles>
    <p:titleStyle>
      <a:lvl1pPr algn="l" defTabSz="914400" rtl="0" eaLnBrk="1" latinLnBrk="0" hangingPunct="1">
        <a:lnSpc>
          <a:spcPct val="90000"/>
        </a:lnSpc>
        <a:spcBef>
          <a:spcPct val="0"/>
        </a:spcBef>
        <a:buNone/>
        <a:defRPr sz="2400" b="1" i="0" kern="1200" cap="none" baseline="0">
          <a:solidFill>
            <a:srgbClr val="FF369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26.supercomputing.org/scinet/network-research-exhibition/" TargetMode="External"/><Relationship Id="rId2" Type="http://schemas.openxmlformats.org/officeDocument/2006/relationships/hyperlink" Target="mailto:contributor-relations@scinet.supercomputing.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xnet@supercomputing.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sc26.supercomputing.org/media/blo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cinet.supercomputing.org/contributor-relations/Home?action=AttachFile&amp;do=view&amp;target=20260312-SCinet-SC26-CRG-v1.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SC26-BOM" TargetMode="External"/><Relationship Id="rId2" Type="http://schemas.openxmlformats.org/officeDocument/2006/relationships/hyperlink" Target="https://tinyurl.com/SC26-IntentToContribute" TargetMode="External"/><Relationship Id="rId1" Type="http://schemas.openxmlformats.org/officeDocument/2006/relationships/slideLayout" Target="../slideLayouts/slideLayout2.xml"/><Relationship Id="rId5" Type="http://schemas.openxmlformats.org/officeDocument/2006/relationships/hyperlink" Target="mailto:contributor-relations@scinet.supercomputing.org" TargetMode="External"/><Relationship Id="rId4" Type="http://schemas.openxmlformats.org/officeDocument/2006/relationships/hyperlink" Target="https://tinyurl.com/SC26-L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tinyurl.com/SC26-B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tinyurl.com/SC26-ShippingLabe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ontributor-relations@scinet.supercomputing.org" TargetMode="External"/><Relationship Id="rId2" Type="http://schemas.openxmlformats.org/officeDocument/2006/relationships/hyperlink" Target="https://scinet.supercomputing.org/contributor-relat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logistics@scinet.supercomputing.org" TargetMode="External"/><Relationship Id="rId2" Type="http://schemas.openxmlformats.org/officeDocument/2006/relationships/hyperlink" Target="mailto:contributor-relations@scinet.supercomputing.org" TargetMode="External"/><Relationship Id="rId1" Type="http://schemas.openxmlformats.org/officeDocument/2006/relationships/slideLayout" Target="../slideLayouts/slideLayout2.xml"/><Relationship Id="rId4" Type="http://schemas.openxmlformats.org/officeDocument/2006/relationships/hyperlink" Target="https://scinet.supercomputing.org/contributor-rela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cinet.supercomputing.org/contributor-relations/Home?action=AttachFile&amp;do=view&amp;target=20260312-SCinet-SC26-CRG-v1.1.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69D9-CD4F-55AF-84AA-EF0EB38B735E}"/>
              </a:ext>
            </a:extLst>
          </p:cNvPr>
          <p:cNvSpPr>
            <a:spLocks noGrp="1"/>
          </p:cNvSpPr>
          <p:nvPr>
            <p:ph type="ctrTitle"/>
          </p:nvPr>
        </p:nvSpPr>
        <p:spPr/>
        <p:txBody>
          <a:bodyPr/>
          <a:lstStyle/>
          <a:p>
            <a:r>
              <a:rPr lang="en-US" dirty="0"/>
              <a:t>Contributor Relations Webinar</a:t>
            </a:r>
          </a:p>
        </p:txBody>
      </p:sp>
      <p:sp>
        <p:nvSpPr>
          <p:cNvPr id="3" name="Subtitle 2">
            <a:extLst>
              <a:ext uri="{FF2B5EF4-FFF2-40B4-BE49-F238E27FC236}">
                <a16:creationId xmlns:a16="http://schemas.microsoft.com/office/drawing/2014/main" id="{29F2A460-C522-97AF-A7C7-B5CB17AF3B62}"/>
              </a:ext>
            </a:extLst>
          </p:cNvPr>
          <p:cNvSpPr>
            <a:spLocks noGrp="1"/>
          </p:cNvSpPr>
          <p:nvPr>
            <p:ph type="subTitle" idx="1"/>
          </p:nvPr>
        </p:nvSpPr>
        <p:spPr/>
        <p:txBody>
          <a:bodyPr/>
          <a:lstStyle/>
          <a:p>
            <a:r>
              <a:rPr lang="en-US" dirty="0"/>
              <a:t>April 21 and 23, 2026</a:t>
            </a:r>
          </a:p>
          <a:p>
            <a:endParaRPr lang="en-US" dirty="0"/>
          </a:p>
          <a:p>
            <a:r>
              <a:rPr lang="en-US" dirty="0"/>
              <a:t>SCinet Contributor Relations Team and</a:t>
            </a:r>
          </a:p>
          <a:p>
            <a:r>
              <a:rPr lang="en-US" dirty="0"/>
              <a:t>SCinet Logistics Team</a:t>
            </a:r>
          </a:p>
        </p:txBody>
      </p:sp>
      <p:sp>
        <p:nvSpPr>
          <p:cNvPr id="4" name="Date Placeholder 3">
            <a:extLst>
              <a:ext uri="{FF2B5EF4-FFF2-40B4-BE49-F238E27FC236}">
                <a16:creationId xmlns:a16="http://schemas.microsoft.com/office/drawing/2014/main" id="{CB5A9F58-956F-1A84-B833-C8B833376B71}"/>
              </a:ext>
            </a:extLst>
          </p:cNvPr>
          <p:cNvSpPr>
            <a:spLocks noGrp="1"/>
          </p:cNvSpPr>
          <p:nvPr>
            <p:ph type="dt" sz="half" idx="10"/>
          </p:nvPr>
        </p:nvSpPr>
        <p:spPr/>
        <p:txBody>
          <a:bodyPr/>
          <a:lstStyle/>
          <a:p>
            <a:fld id="{3F0120ED-11C1-A64A-B7B3-8AFB8BEC16C3}" type="datetime1">
              <a:rPr lang="en-US" smtClean="0"/>
              <a:t>4/21/26</a:t>
            </a:fld>
            <a:endParaRPr lang="en-US" dirty="0"/>
          </a:p>
        </p:txBody>
      </p:sp>
      <p:sp>
        <p:nvSpPr>
          <p:cNvPr id="5" name="Footer Placeholder 4">
            <a:extLst>
              <a:ext uri="{FF2B5EF4-FFF2-40B4-BE49-F238E27FC236}">
                <a16:creationId xmlns:a16="http://schemas.microsoft.com/office/drawing/2014/main" id="{7D5D1B28-86EC-F3FD-1318-EEED4DF302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A4903D-89C7-AF0C-26A6-4E13D9B430FD}"/>
              </a:ext>
            </a:extLst>
          </p:cNvPr>
          <p:cNvSpPr>
            <a:spLocks noGrp="1"/>
          </p:cNvSpPr>
          <p:nvPr>
            <p:ph type="sldNum" sz="quarter" idx="12"/>
          </p:nvPr>
        </p:nvSpPr>
        <p:spPr/>
        <p:txBody>
          <a:bodyPr/>
          <a:lstStyle/>
          <a:p>
            <a:fld id="{9CF76826-5B84-3741-AD42-3736339E2BE6}" type="slidenum">
              <a:rPr lang="en-US" smtClean="0"/>
              <a:pPr/>
              <a:t>1</a:t>
            </a:fld>
            <a:endParaRPr lang="en-US" dirty="0"/>
          </a:p>
        </p:txBody>
      </p:sp>
    </p:spTree>
    <p:extLst>
      <p:ext uri="{BB962C8B-B14F-4D97-AF65-F5344CB8AC3E}">
        <p14:creationId xmlns:p14="http://schemas.microsoft.com/office/powerpoint/2010/main" val="5913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9862-B94C-41E1-ED38-743FCEB62928}"/>
              </a:ext>
            </a:extLst>
          </p:cNvPr>
          <p:cNvSpPr>
            <a:spLocks noGrp="1"/>
          </p:cNvSpPr>
          <p:nvPr>
            <p:ph type="title"/>
          </p:nvPr>
        </p:nvSpPr>
        <p:spPr/>
        <p:txBody>
          <a:bodyPr>
            <a:normAutofit/>
          </a:bodyPr>
          <a:lstStyle/>
          <a:p>
            <a:r>
              <a:rPr lang="en-US" dirty="0"/>
              <a:t>SC Theater and Network Research Exhibition (NRE)</a:t>
            </a:r>
          </a:p>
        </p:txBody>
      </p:sp>
      <p:sp>
        <p:nvSpPr>
          <p:cNvPr id="3" name="Content Placeholder 2">
            <a:extLst>
              <a:ext uri="{FF2B5EF4-FFF2-40B4-BE49-F238E27FC236}">
                <a16:creationId xmlns:a16="http://schemas.microsoft.com/office/drawing/2014/main" id="{D8711D5C-E444-92F6-C8B0-9AB9C450A6C7}"/>
              </a:ext>
            </a:extLst>
          </p:cNvPr>
          <p:cNvSpPr>
            <a:spLocks noGrp="1"/>
          </p:cNvSpPr>
          <p:nvPr>
            <p:ph idx="1"/>
          </p:nvPr>
        </p:nvSpPr>
        <p:spPr/>
        <p:txBody>
          <a:bodyPr>
            <a:normAutofit lnSpcReduction="10000"/>
          </a:bodyPr>
          <a:lstStyle/>
          <a:p>
            <a:pPr fontAlgn="base"/>
            <a:r>
              <a:rPr lang="en-US" dirty="0"/>
              <a:t>SC Theater is a booth on the show floor near the SCinet NOC intended to provide a platform for short presentations relevant to SCinet and SC.</a:t>
            </a:r>
          </a:p>
          <a:p>
            <a:pPr lvl="1" fontAlgn="base"/>
            <a:r>
              <a:rPr lang="en-US" dirty="0"/>
              <a:t>Contributors welcome to propose sessions for inclusion in the schedule.</a:t>
            </a:r>
          </a:p>
          <a:p>
            <a:pPr lvl="2" fontAlgn="base"/>
            <a:r>
              <a:rPr lang="en-US" dirty="0"/>
              <a:t>Content must be focused on technologies as opposed to product specific sales pitch</a:t>
            </a:r>
          </a:p>
          <a:p>
            <a:pPr lvl="2" fontAlgn="base"/>
            <a:r>
              <a:rPr lang="en-US" dirty="0"/>
              <a:t>Can tie into products utilizing the technology and how it provides a SCinet solution.</a:t>
            </a:r>
          </a:p>
          <a:p>
            <a:pPr lvl="2" fontAlgn="base"/>
            <a:r>
              <a:rPr lang="en-US" dirty="0">
                <a:hlinkClick r:id="rId2"/>
              </a:rPr>
              <a:t>contributor-relations@scinet.supercomputing.org</a:t>
            </a:r>
            <a:r>
              <a:rPr lang="en-US" dirty="0"/>
              <a:t> </a:t>
            </a:r>
          </a:p>
          <a:p>
            <a:pPr fontAlgn="base"/>
            <a:r>
              <a:rPr lang="en-US" dirty="0"/>
              <a:t>Network Research Exhibition (NRE)</a:t>
            </a:r>
          </a:p>
          <a:p>
            <a:pPr lvl="1" fontAlgn="base"/>
            <a:r>
              <a:rPr lang="en-US" dirty="0"/>
              <a:t>Live experiments and demos that are run on the show floor utilizing </a:t>
            </a:r>
            <a:r>
              <a:rPr lang="en-US" dirty="0" err="1"/>
              <a:t>SCinet’s</a:t>
            </a:r>
            <a:r>
              <a:rPr lang="en-US" dirty="0"/>
              <a:t> high performance research network for both internal and external connectivity.</a:t>
            </a:r>
          </a:p>
          <a:p>
            <a:pPr lvl="1" fontAlgn="base"/>
            <a:r>
              <a:rPr lang="en-US" dirty="0"/>
              <a:t>Requires a host booth on the show floor for the demonstration</a:t>
            </a:r>
          </a:p>
          <a:p>
            <a:pPr lvl="1" fontAlgn="base"/>
            <a:r>
              <a:rPr lang="en-US" dirty="0">
                <a:hlinkClick r:id="rId3"/>
              </a:rPr>
              <a:t>https://sc26.supercomputing.org/scinet/network-research-exhibition/</a:t>
            </a:r>
            <a:r>
              <a:rPr lang="en-US" dirty="0"/>
              <a:t> </a:t>
            </a:r>
          </a:p>
        </p:txBody>
      </p:sp>
      <p:sp>
        <p:nvSpPr>
          <p:cNvPr id="4" name="Date Placeholder 3">
            <a:extLst>
              <a:ext uri="{FF2B5EF4-FFF2-40B4-BE49-F238E27FC236}">
                <a16:creationId xmlns:a16="http://schemas.microsoft.com/office/drawing/2014/main" id="{18F3C1A2-26E0-99C4-759C-C75F8F548986}"/>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7478A55C-440B-47C9-9253-2F7B4B975D43}"/>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118AC886-4503-6500-2307-928EB2E9E6B5}"/>
              </a:ext>
            </a:extLst>
          </p:cNvPr>
          <p:cNvSpPr>
            <a:spLocks noGrp="1"/>
          </p:cNvSpPr>
          <p:nvPr>
            <p:ph type="sldNum" sz="quarter" idx="12"/>
          </p:nvPr>
        </p:nvSpPr>
        <p:spPr/>
        <p:txBody>
          <a:bodyPr/>
          <a:lstStyle/>
          <a:p>
            <a:fld id="{9CF76826-5B84-3741-AD42-3736339E2BE6}" type="slidenum">
              <a:rPr lang="en-US" smtClean="0"/>
              <a:pPr/>
              <a:t>10</a:t>
            </a:fld>
            <a:endParaRPr lang="en-US" dirty="0"/>
          </a:p>
        </p:txBody>
      </p:sp>
    </p:spTree>
    <p:extLst>
      <p:ext uri="{BB962C8B-B14F-4D97-AF65-F5344CB8AC3E}">
        <p14:creationId xmlns:p14="http://schemas.microsoft.com/office/powerpoint/2010/main" val="161785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3d5d2a6aaee_0_43"/>
          <p:cNvSpPr txBox="1">
            <a:spLocks noGrp="1"/>
          </p:cNvSpPr>
          <p:nvPr>
            <p:ph type="title"/>
          </p:nvPr>
        </p:nvSpPr>
        <p:spPr>
          <a:xfrm>
            <a:off x="838200" y="136525"/>
            <a:ext cx="7772400" cy="65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Experimental Networks Team</a:t>
            </a:r>
            <a:endParaRPr dirty="0"/>
          </a:p>
        </p:txBody>
      </p:sp>
      <p:sp>
        <p:nvSpPr>
          <p:cNvPr id="406" name="Google Shape;406;g3d5d2a6aaee_0_43"/>
          <p:cNvSpPr txBox="1">
            <a:spLocks noGrp="1"/>
          </p:cNvSpPr>
          <p:nvPr>
            <p:ph type="body" idx="1"/>
          </p:nvPr>
        </p:nvSpPr>
        <p:spPr>
          <a:xfrm>
            <a:off x="669574" y="1361200"/>
            <a:ext cx="11169600" cy="4815900"/>
          </a:xfrm>
          <a:prstGeom prst="rect">
            <a:avLst/>
          </a:prstGeom>
          <a:noFill/>
          <a:ln>
            <a:noFill/>
          </a:ln>
        </p:spPr>
        <p:txBody>
          <a:bodyPr spcFirstLastPara="1" wrap="square" lIns="91425" tIns="45700" rIns="91425" bIns="45700" anchor="t" anchorCtr="0">
            <a:normAutofit fontScale="92500" lnSpcReduction="10000"/>
          </a:bodyPr>
          <a:lstStyle/>
          <a:p>
            <a:pPr lvl="0" indent="-368935">
              <a:buSzPct val="100000"/>
            </a:pPr>
            <a:r>
              <a:rPr lang="en-US" dirty="0"/>
              <a:t>The Experimental Networks Team engages partners in research, education, and industry to facilitate high-performance networking experiments during the SC Conference within </a:t>
            </a:r>
            <a:r>
              <a:rPr lang="en-US" dirty="0" err="1"/>
              <a:t>SCinet</a:t>
            </a:r>
            <a:r>
              <a:rPr lang="en-US" dirty="0"/>
              <a:t>.</a:t>
            </a:r>
          </a:p>
          <a:p>
            <a:pPr lvl="1" indent="-368935">
              <a:buSzPct val="100000"/>
            </a:pPr>
            <a:r>
              <a:rPr lang="en-US" sz="2200" dirty="0"/>
              <a:t>Pre-production 10GE, OpenFlow, IPv6-only, etc. in past years</a:t>
            </a:r>
            <a:endParaRPr sz="2200" dirty="0"/>
          </a:p>
          <a:p>
            <a:pPr marL="545465" lvl="1" indent="0" algn="l" rtl="0">
              <a:spcBef>
                <a:spcPts val="500"/>
              </a:spcBef>
              <a:spcAft>
                <a:spcPts val="0"/>
              </a:spcAft>
              <a:buSzPct val="100000"/>
              <a:buNone/>
            </a:pPr>
            <a:endParaRPr lang="en-US" sz="2600" dirty="0"/>
          </a:p>
          <a:p>
            <a:pPr lvl="0" indent="-368935">
              <a:buSzPct val="100000"/>
            </a:pPr>
            <a:r>
              <a:rPr lang="en-US" dirty="0"/>
              <a:t>For SC26, </a:t>
            </a:r>
            <a:r>
              <a:rPr lang="en-US" dirty="0" err="1"/>
              <a:t>XNet</a:t>
            </a:r>
            <a:r>
              <a:rPr lang="en-US" dirty="0"/>
              <a:t> will build a White Rabbit Precision Time Infrastructure</a:t>
            </a:r>
          </a:p>
          <a:p>
            <a:pPr lvl="1" indent="-368935">
              <a:buSzPct val="100000"/>
            </a:pPr>
            <a:r>
              <a:rPr lang="en-US" sz="2200" dirty="0"/>
              <a:t>Invented at CERN, used by many Chicagoland FinTech firms &amp; Fermilab</a:t>
            </a:r>
          </a:p>
          <a:p>
            <a:pPr lvl="1" indent="-368935">
              <a:buSzPct val="100000"/>
            </a:pPr>
            <a:r>
              <a:rPr lang="en-US" sz="2200" dirty="0"/>
              <a:t>Recent use-cases such as Quantum research have sparked more interest</a:t>
            </a:r>
          </a:p>
          <a:p>
            <a:pPr marL="545465" lvl="1" indent="0">
              <a:buSzPct val="100000"/>
              <a:buNone/>
            </a:pPr>
            <a:endParaRPr lang="en-US" sz="2200" dirty="0"/>
          </a:p>
          <a:p>
            <a:pPr lvl="0" indent="-368935">
              <a:buSzPct val="100000"/>
            </a:pPr>
            <a:r>
              <a:rPr lang="en-US" dirty="0"/>
              <a:t>If you are contributing gear that supports PTP, 1PPS or 10MHZ </a:t>
            </a:r>
            <a:r>
              <a:rPr lang="en-US" dirty="0" err="1"/>
              <a:t>timesource</a:t>
            </a:r>
            <a:r>
              <a:rPr lang="en-US" dirty="0"/>
              <a:t>, consider syncing up with us!</a:t>
            </a:r>
          </a:p>
          <a:p>
            <a:pPr lvl="1" indent="-368935">
              <a:buSzPct val="100000"/>
            </a:pPr>
            <a:r>
              <a:rPr lang="en-US" sz="2200" dirty="0">
                <a:hlinkClick r:id="rId3"/>
              </a:rPr>
              <a:t>xnet@supercomputing.org</a:t>
            </a:r>
            <a:r>
              <a:rPr lang="en-US" sz="2200" dirty="0"/>
              <a:t> </a:t>
            </a:r>
          </a:p>
          <a:p>
            <a:pPr lvl="1" indent="-368935">
              <a:buSzPct val="100000"/>
            </a:pPr>
            <a:r>
              <a:rPr lang="en-US" sz="2200" dirty="0"/>
              <a:t>Includes gear with capture cards (i.e. IDS) and certain </a:t>
            </a:r>
            <a:r>
              <a:rPr lang="en-US" sz="2200" dirty="0" err="1"/>
              <a:t>SmartNICs</a:t>
            </a:r>
            <a:endParaRPr lang="en-US" sz="2200" dirty="0"/>
          </a:p>
          <a:p>
            <a:pPr lvl="1" indent="-368935">
              <a:buSzPct val="100000"/>
            </a:pPr>
            <a:endParaRPr lang="en-US" sz="2200" dirty="0"/>
          </a:p>
          <a:p>
            <a:pPr marL="1371600" lvl="0" indent="0" algn="l" rtl="0">
              <a:spcBef>
                <a:spcPts val="1000"/>
              </a:spcBef>
              <a:spcAft>
                <a:spcPts val="0"/>
              </a:spcAft>
              <a:buNone/>
            </a:pPr>
            <a:endParaRPr sz="2600" dirty="0"/>
          </a:p>
          <a:p>
            <a:pPr marL="1371600" lvl="0" indent="0" algn="l" rtl="0">
              <a:spcBef>
                <a:spcPts val="1000"/>
              </a:spcBef>
              <a:spcAft>
                <a:spcPts val="0"/>
              </a:spcAft>
              <a:buNone/>
            </a:pPr>
            <a:endParaRPr sz="2600" dirty="0"/>
          </a:p>
        </p:txBody>
      </p:sp>
      <p:sp>
        <p:nvSpPr>
          <p:cNvPr id="407" name="Google Shape;407;g3d5d2a6aaee_0_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dirty="0"/>
              <a:t>11</a:t>
            </a:r>
          </a:p>
        </p:txBody>
      </p:sp>
      <p:sp>
        <p:nvSpPr>
          <p:cNvPr id="408" name="Google Shape;408;g3d5d2a6aaee_0_43"/>
          <p:cNvSpPr/>
          <p:nvPr/>
        </p:nvSpPr>
        <p:spPr>
          <a:xfrm>
            <a:off x="0" y="6356520"/>
            <a:ext cx="12192000" cy="364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dirty="0">
                <a:solidFill>
                  <a:schemeClr val="accent1"/>
                </a:solidFill>
              </a:rPr>
              <a:t>SCinet26 Contributor Relations Webinar</a:t>
            </a:r>
            <a:endParaRPr dirty="0"/>
          </a:p>
        </p:txBody>
      </p:sp>
      <p:sp>
        <p:nvSpPr>
          <p:cNvPr id="2" name="Google Shape;407;g3d5d2a6aaee_0_43">
            <a:extLst>
              <a:ext uri="{FF2B5EF4-FFF2-40B4-BE49-F238E27FC236}">
                <a16:creationId xmlns:a16="http://schemas.microsoft.com/office/drawing/2014/main" id="{624C56ED-30DB-CFD7-230A-44FBE01BD563}"/>
              </a:ext>
            </a:extLst>
          </p:cNvPr>
          <p:cNvSpPr txBox="1">
            <a:spLocks/>
          </p:cNvSpPr>
          <p:nvPr/>
        </p:nvSpPr>
        <p:spPr>
          <a:xfrm>
            <a:off x="326570" y="6356220"/>
            <a:ext cx="1045029"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9pPr>
          </a:lstStyle>
          <a:p>
            <a:r>
              <a:rPr lang="en-US" dirty="0"/>
              <a:t>April 2026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5D4C-BEBE-0725-2B8C-EBA35010C2CA}"/>
              </a:ext>
            </a:extLst>
          </p:cNvPr>
          <p:cNvSpPr>
            <a:spLocks noGrp="1"/>
          </p:cNvSpPr>
          <p:nvPr>
            <p:ph type="title"/>
          </p:nvPr>
        </p:nvSpPr>
        <p:spPr/>
        <p:txBody>
          <a:bodyPr/>
          <a:lstStyle/>
          <a:p>
            <a:r>
              <a:rPr lang="en-US" dirty="0"/>
              <a:t>Other Marketing Opportunities</a:t>
            </a:r>
          </a:p>
        </p:txBody>
      </p:sp>
      <p:sp>
        <p:nvSpPr>
          <p:cNvPr id="3" name="Content Placeholder 2">
            <a:extLst>
              <a:ext uri="{FF2B5EF4-FFF2-40B4-BE49-F238E27FC236}">
                <a16:creationId xmlns:a16="http://schemas.microsoft.com/office/drawing/2014/main" id="{A825FF3B-B5FE-9D33-B0DB-1CDBCCB986D1}"/>
              </a:ext>
            </a:extLst>
          </p:cNvPr>
          <p:cNvSpPr>
            <a:spLocks noGrp="1"/>
          </p:cNvSpPr>
          <p:nvPr>
            <p:ph idx="1"/>
          </p:nvPr>
        </p:nvSpPr>
        <p:spPr/>
        <p:txBody>
          <a:bodyPr>
            <a:normAutofit fontScale="92500" lnSpcReduction="20000"/>
          </a:bodyPr>
          <a:lstStyle/>
          <a:p>
            <a:pPr fontAlgn="base"/>
            <a:r>
              <a:rPr lang="en-US" dirty="0"/>
              <a:t>General media inquiries for SCinet - contact the Contributor Relations team first</a:t>
            </a:r>
          </a:p>
          <a:p>
            <a:pPr fontAlgn="base"/>
            <a:r>
              <a:rPr lang="en-US" dirty="0"/>
              <a:t>Contributor Relations will also work with SCinet Contributors to identify areas of interest for future stories</a:t>
            </a:r>
          </a:p>
          <a:p>
            <a:pPr lvl="1" fontAlgn="base"/>
            <a:r>
              <a:rPr lang="en-US" dirty="0"/>
              <a:t>Content should highlight: </a:t>
            </a:r>
          </a:p>
          <a:p>
            <a:pPr lvl="2" fontAlgn="base"/>
            <a:r>
              <a:rPr lang="en-US" dirty="0"/>
              <a:t>Contributor technology provided to SCinet</a:t>
            </a:r>
          </a:p>
          <a:p>
            <a:pPr lvl="2" fontAlgn="base"/>
            <a:r>
              <a:rPr lang="en-US" dirty="0"/>
              <a:t>SCinet volunteers making use of the technology</a:t>
            </a:r>
          </a:p>
          <a:p>
            <a:pPr lvl="2" fontAlgn="base"/>
            <a:r>
              <a:rPr lang="en-US" dirty="0"/>
              <a:t>Challenges being addressed and impact for the HPC community</a:t>
            </a:r>
          </a:p>
          <a:p>
            <a:pPr fontAlgn="base"/>
            <a:r>
              <a:rPr lang="en-US" dirty="0"/>
              <a:t>SC Communications committee maintains:</a:t>
            </a:r>
          </a:p>
          <a:p>
            <a:pPr lvl="1" fontAlgn="base"/>
            <a:r>
              <a:rPr lang="en-US" dirty="0"/>
              <a:t>Blog and Newsletter - </a:t>
            </a:r>
            <a:r>
              <a:rPr lang="en-US" u="sng" dirty="0">
                <a:hlinkClick r:id="rId2"/>
              </a:rPr>
              <a:t>https://sc26.supercomputing.org/media/blog/</a:t>
            </a:r>
            <a:endParaRPr lang="en-US" sz="2000" dirty="0"/>
          </a:p>
          <a:p>
            <a:pPr lvl="2" fontAlgn="base"/>
            <a:r>
              <a:rPr lang="en-US" dirty="0"/>
              <a:t>1st Friday of the Month</a:t>
            </a:r>
          </a:p>
          <a:p>
            <a:pPr lvl="1" fontAlgn="base"/>
            <a:r>
              <a:rPr lang="en-US" dirty="0"/>
              <a:t>Social Media</a:t>
            </a:r>
            <a:endParaRPr lang="en-US" sz="2800" dirty="0"/>
          </a:p>
          <a:p>
            <a:pPr lvl="2" fontAlgn="base"/>
            <a:r>
              <a:rPr lang="en-US" dirty="0"/>
              <a:t>Instagram, YouTube, Facebook LinkedIn, Twitter</a:t>
            </a:r>
          </a:p>
          <a:p>
            <a:pPr lvl="1" fontAlgn="base"/>
            <a:r>
              <a:rPr lang="en-US" dirty="0"/>
              <a:t>Ongoing Content Series</a:t>
            </a:r>
            <a:endParaRPr lang="en-US" sz="2800" dirty="0"/>
          </a:p>
          <a:p>
            <a:pPr lvl="2" fontAlgn="base"/>
            <a:r>
              <a:rPr lang="en-US" dirty="0"/>
              <a:t>Highlight the people and diverse backgrounds in the HPC community</a:t>
            </a:r>
          </a:p>
          <a:p>
            <a:endParaRPr lang="en-US" dirty="0"/>
          </a:p>
        </p:txBody>
      </p:sp>
      <p:sp>
        <p:nvSpPr>
          <p:cNvPr id="4" name="Date Placeholder 3">
            <a:extLst>
              <a:ext uri="{FF2B5EF4-FFF2-40B4-BE49-F238E27FC236}">
                <a16:creationId xmlns:a16="http://schemas.microsoft.com/office/drawing/2014/main" id="{442EE2D1-B9EC-8286-4AC7-76A1B9BA3CDA}"/>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83309EF9-0049-5E9C-F079-5CCDB2D5A44E}"/>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F682193B-C91E-9881-E5D6-207A03748ED2}"/>
              </a:ext>
            </a:extLst>
          </p:cNvPr>
          <p:cNvSpPr>
            <a:spLocks noGrp="1"/>
          </p:cNvSpPr>
          <p:nvPr>
            <p:ph type="sldNum" sz="quarter" idx="12"/>
          </p:nvPr>
        </p:nvSpPr>
        <p:spPr/>
        <p:txBody>
          <a:bodyPr/>
          <a:lstStyle/>
          <a:p>
            <a:fld id="{9CF76826-5B84-3741-AD42-3736339E2BE6}" type="slidenum">
              <a:rPr lang="en-US" smtClean="0"/>
              <a:pPr/>
              <a:t>12</a:t>
            </a:fld>
            <a:endParaRPr lang="en-US" dirty="0"/>
          </a:p>
        </p:txBody>
      </p:sp>
    </p:spTree>
    <p:extLst>
      <p:ext uri="{BB962C8B-B14F-4D97-AF65-F5344CB8AC3E}">
        <p14:creationId xmlns:p14="http://schemas.microsoft.com/office/powerpoint/2010/main" val="367793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5230-B9FD-9D7C-E976-47B59809B6FE}"/>
              </a:ext>
            </a:extLst>
          </p:cNvPr>
          <p:cNvSpPr>
            <a:spLocks noGrp="1"/>
          </p:cNvSpPr>
          <p:nvPr>
            <p:ph type="title"/>
          </p:nvPr>
        </p:nvSpPr>
        <p:spPr/>
        <p:txBody>
          <a:bodyPr/>
          <a:lstStyle/>
          <a:p>
            <a:r>
              <a:rPr lang="en-US" dirty="0"/>
              <a:t>Recognition Tier Changes from 2025</a:t>
            </a:r>
          </a:p>
        </p:txBody>
      </p:sp>
      <p:sp>
        <p:nvSpPr>
          <p:cNvPr id="3" name="Content Placeholder 2">
            <a:extLst>
              <a:ext uri="{FF2B5EF4-FFF2-40B4-BE49-F238E27FC236}">
                <a16:creationId xmlns:a16="http://schemas.microsoft.com/office/drawing/2014/main" id="{F2F7D118-D3EA-2733-5BB6-E034BBB37E99}"/>
              </a:ext>
            </a:extLst>
          </p:cNvPr>
          <p:cNvSpPr>
            <a:spLocks noGrp="1"/>
          </p:cNvSpPr>
          <p:nvPr>
            <p:ph idx="1"/>
          </p:nvPr>
        </p:nvSpPr>
        <p:spPr>
          <a:xfrm>
            <a:off x="838200" y="1361208"/>
            <a:ext cx="9868786" cy="3072569"/>
          </a:xfrm>
        </p:spPr>
        <p:txBody>
          <a:bodyPr>
            <a:normAutofit fontScale="92500" lnSpcReduction="20000"/>
          </a:bodyPr>
          <a:lstStyle/>
          <a:p>
            <a:r>
              <a:rPr lang="en-US" dirty="0"/>
              <a:t>Recognition tier system was revamped in 2024</a:t>
            </a:r>
          </a:p>
          <a:p>
            <a:pPr lvl="1"/>
            <a:r>
              <a:rPr lang="en-US" dirty="0"/>
              <a:t>Ensure contributor time recognized as well as material loans</a:t>
            </a:r>
          </a:p>
          <a:p>
            <a:pPr lvl="1"/>
            <a:r>
              <a:rPr lang="en-US" dirty="0"/>
              <a:t>Points awarded for hardware, software/services, and volunteers</a:t>
            </a:r>
          </a:p>
          <a:p>
            <a:pPr lvl="1"/>
            <a:r>
              <a:rPr lang="en-US" dirty="0"/>
              <a:t>Donated equipment gets a multiplier and then “depreciates” over 5 years</a:t>
            </a:r>
          </a:p>
          <a:p>
            <a:pPr lvl="1"/>
            <a:r>
              <a:rPr lang="en-US" dirty="0"/>
              <a:t>No changes in 2025</a:t>
            </a:r>
          </a:p>
          <a:p>
            <a:r>
              <a:rPr lang="en-US" dirty="0"/>
              <a:t>Minor tweaks for 2026</a:t>
            </a:r>
          </a:p>
          <a:p>
            <a:pPr lvl="1"/>
            <a:r>
              <a:rPr lang="en-US" dirty="0"/>
              <a:t>Exhibit floor passes based on points, but we have increased the default number based on feedback (i.e. min of 3, 4, and 5 for Bronze, Silver, and Gold)</a:t>
            </a:r>
          </a:p>
          <a:p>
            <a:pPr lvl="1"/>
            <a:r>
              <a:rPr lang="en-US" dirty="0"/>
              <a:t>See the </a:t>
            </a:r>
            <a:r>
              <a:rPr lang="en-US" dirty="0">
                <a:hlinkClick r:id="rId2"/>
              </a:rPr>
              <a:t>CR Guide </a:t>
            </a:r>
            <a:r>
              <a:rPr lang="en-US" dirty="0"/>
              <a:t>for specifics. </a:t>
            </a:r>
          </a:p>
          <a:p>
            <a:pPr marL="457200" lvl="1" indent="0">
              <a:buNone/>
            </a:pPr>
            <a:endParaRPr lang="en-US" dirty="0"/>
          </a:p>
        </p:txBody>
      </p:sp>
      <p:sp>
        <p:nvSpPr>
          <p:cNvPr id="4" name="Date Placeholder 3">
            <a:extLst>
              <a:ext uri="{FF2B5EF4-FFF2-40B4-BE49-F238E27FC236}">
                <a16:creationId xmlns:a16="http://schemas.microsoft.com/office/drawing/2014/main" id="{25985E43-3956-D497-037D-D7D928C0E700}"/>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4C1DEF27-9C35-5B7B-5C99-B12F15808B72}"/>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F50BCD2E-A2D5-529B-6FB3-4F3AD6905843}"/>
              </a:ext>
            </a:extLst>
          </p:cNvPr>
          <p:cNvSpPr>
            <a:spLocks noGrp="1"/>
          </p:cNvSpPr>
          <p:nvPr>
            <p:ph type="sldNum" sz="quarter" idx="12"/>
          </p:nvPr>
        </p:nvSpPr>
        <p:spPr/>
        <p:txBody>
          <a:bodyPr/>
          <a:lstStyle/>
          <a:p>
            <a:fld id="{9CF76826-5B84-3741-AD42-3736339E2BE6}" type="slidenum">
              <a:rPr lang="en-US" smtClean="0"/>
              <a:pPr/>
              <a:t>13</a:t>
            </a:fld>
            <a:endParaRPr lang="en-US" dirty="0"/>
          </a:p>
        </p:txBody>
      </p:sp>
      <p:pic>
        <p:nvPicPr>
          <p:cNvPr id="4100" name="Picture 4">
            <a:extLst>
              <a:ext uri="{FF2B5EF4-FFF2-40B4-BE49-F238E27FC236}">
                <a16:creationId xmlns:a16="http://schemas.microsoft.com/office/drawing/2014/main" id="{DA0DE091-D85D-23A3-F949-823B57065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19" y="4433777"/>
            <a:ext cx="5430578" cy="206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2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98A0-AD9E-47A7-6279-64A8A0F0A247}"/>
              </a:ext>
            </a:extLst>
          </p:cNvPr>
          <p:cNvSpPr>
            <a:spLocks noGrp="1"/>
          </p:cNvSpPr>
          <p:nvPr>
            <p:ph type="title"/>
          </p:nvPr>
        </p:nvSpPr>
        <p:spPr/>
        <p:txBody>
          <a:bodyPr/>
          <a:lstStyle/>
          <a:p>
            <a:r>
              <a:rPr lang="en-US" dirty="0"/>
              <a:t>Points Process (HW, SW, Bandwidth)</a:t>
            </a:r>
          </a:p>
        </p:txBody>
      </p:sp>
      <p:sp>
        <p:nvSpPr>
          <p:cNvPr id="3" name="Content Placeholder 2">
            <a:extLst>
              <a:ext uri="{FF2B5EF4-FFF2-40B4-BE49-F238E27FC236}">
                <a16:creationId xmlns:a16="http://schemas.microsoft.com/office/drawing/2014/main" id="{9BF00EFF-0F77-8CA1-4A97-ED527E246AC6}"/>
              </a:ext>
            </a:extLst>
          </p:cNvPr>
          <p:cNvSpPr>
            <a:spLocks noGrp="1"/>
          </p:cNvSpPr>
          <p:nvPr>
            <p:ph idx="1"/>
          </p:nvPr>
        </p:nvSpPr>
        <p:spPr/>
        <p:txBody>
          <a:bodyPr>
            <a:normAutofit lnSpcReduction="10000"/>
          </a:bodyPr>
          <a:lstStyle/>
          <a:p>
            <a:pPr fontAlgn="base"/>
            <a:r>
              <a:rPr lang="en-US" dirty="0"/>
              <a:t>Points are issued based on dollar value of loaned equipment, software, and services (i.e. bandwidth)</a:t>
            </a:r>
          </a:p>
          <a:p>
            <a:pPr lvl="1" fontAlgn="base"/>
            <a:r>
              <a:rPr lang="en-US" dirty="0"/>
              <a:t>Insured value of hardware (not MSRP) will be used for loaned hardware</a:t>
            </a:r>
          </a:p>
          <a:p>
            <a:pPr lvl="2" fontAlgn="base"/>
            <a:r>
              <a:rPr lang="en-US" dirty="0"/>
              <a:t>If only MSRP is submitted, SCinet will use 30% of the value for evaluation purposes</a:t>
            </a:r>
          </a:p>
          <a:p>
            <a:pPr lvl="1" fontAlgn="base"/>
            <a:r>
              <a:rPr lang="en-US" dirty="0"/>
              <a:t>The cost of software licensing (prorated to the months of use, defaulting to 1 unless otherwise explained)</a:t>
            </a:r>
          </a:p>
          <a:p>
            <a:pPr lvl="1" fontAlgn="base"/>
            <a:r>
              <a:rPr lang="en-US" dirty="0"/>
              <a:t>The cost of services such as bandwidth will be prorated to the months of use, defaulting to 1 unless otherwise explained). </a:t>
            </a:r>
          </a:p>
          <a:p>
            <a:pPr fontAlgn="base"/>
            <a:r>
              <a:rPr lang="en-US" dirty="0"/>
              <a:t>Dollar amounts divided by $50,000 (rounded up) provide base point value</a:t>
            </a:r>
          </a:p>
          <a:p>
            <a:pPr marL="0" indent="0">
              <a:buNone/>
            </a:pPr>
            <a:br>
              <a:rPr lang="en-US" dirty="0"/>
            </a:br>
            <a:endParaRPr lang="en-US" dirty="0"/>
          </a:p>
        </p:txBody>
      </p:sp>
      <p:sp>
        <p:nvSpPr>
          <p:cNvPr id="4" name="Date Placeholder 3">
            <a:extLst>
              <a:ext uri="{FF2B5EF4-FFF2-40B4-BE49-F238E27FC236}">
                <a16:creationId xmlns:a16="http://schemas.microsoft.com/office/drawing/2014/main" id="{DF01DABB-5CA1-C0FE-52BA-92C31664230C}"/>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08BA16CD-F8B4-1CE7-6EDF-03F82C99D015}"/>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6231DD3C-F3DC-60BC-C25B-C0041C5F7654}"/>
              </a:ext>
            </a:extLst>
          </p:cNvPr>
          <p:cNvSpPr>
            <a:spLocks noGrp="1"/>
          </p:cNvSpPr>
          <p:nvPr>
            <p:ph type="sldNum" sz="quarter" idx="12"/>
          </p:nvPr>
        </p:nvSpPr>
        <p:spPr/>
        <p:txBody>
          <a:bodyPr/>
          <a:lstStyle/>
          <a:p>
            <a:fld id="{9CF76826-5B84-3741-AD42-3736339E2BE6}" type="slidenum">
              <a:rPr lang="en-US" smtClean="0"/>
              <a:pPr/>
              <a:t>14</a:t>
            </a:fld>
            <a:endParaRPr lang="en-US" dirty="0"/>
          </a:p>
        </p:txBody>
      </p:sp>
    </p:spTree>
    <p:extLst>
      <p:ext uri="{BB962C8B-B14F-4D97-AF65-F5344CB8AC3E}">
        <p14:creationId xmlns:p14="http://schemas.microsoft.com/office/powerpoint/2010/main" val="4086100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60CD-874A-EFDE-4FB7-5CDD225AE8C6}"/>
              </a:ext>
            </a:extLst>
          </p:cNvPr>
          <p:cNvSpPr>
            <a:spLocks noGrp="1"/>
          </p:cNvSpPr>
          <p:nvPr>
            <p:ph type="title"/>
          </p:nvPr>
        </p:nvSpPr>
        <p:spPr/>
        <p:txBody>
          <a:bodyPr/>
          <a:lstStyle/>
          <a:p>
            <a:r>
              <a:rPr lang="en-US" dirty="0"/>
              <a:t>SCinet Timelines (people points)</a:t>
            </a:r>
          </a:p>
        </p:txBody>
      </p:sp>
      <p:sp>
        <p:nvSpPr>
          <p:cNvPr id="3" name="Content Placeholder 2">
            <a:extLst>
              <a:ext uri="{FF2B5EF4-FFF2-40B4-BE49-F238E27FC236}">
                <a16:creationId xmlns:a16="http://schemas.microsoft.com/office/drawing/2014/main" id="{87D00F19-1DF1-1222-4FD8-FB4C5B6ADDA0}"/>
              </a:ext>
            </a:extLst>
          </p:cNvPr>
          <p:cNvSpPr>
            <a:spLocks noGrp="1"/>
          </p:cNvSpPr>
          <p:nvPr>
            <p:ph idx="1"/>
          </p:nvPr>
        </p:nvSpPr>
        <p:spPr/>
        <p:txBody>
          <a:bodyPr>
            <a:normAutofit fontScale="70000" lnSpcReduction="20000"/>
          </a:bodyPr>
          <a:lstStyle/>
          <a:p>
            <a:pPr fontAlgn="base"/>
            <a:r>
              <a:rPr lang="en-US" dirty="0"/>
              <a:t>Team Leadership – Full </a:t>
            </a:r>
            <a:r>
              <a:rPr lang="en-US" dirty="0" err="1"/>
              <a:t>SCinet</a:t>
            </a:r>
            <a:r>
              <a:rPr lang="en-US" dirty="0"/>
              <a:t> planning year (December to December)</a:t>
            </a:r>
          </a:p>
          <a:p>
            <a:pPr fontAlgn="base"/>
            <a:r>
              <a:rPr lang="en-US" dirty="0"/>
              <a:t>Design &amp; Planning - Now through Staging</a:t>
            </a:r>
          </a:p>
          <a:p>
            <a:pPr lvl="1" fontAlgn="base"/>
            <a:r>
              <a:rPr lang="en-US" dirty="0"/>
              <a:t>Designing the network</a:t>
            </a:r>
          </a:p>
          <a:p>
            <a:pPr fontAlgn="base"/>
            <a:r>
              <a:rPr lang="en-US" dirty="0"/>
              <a:t>Staging - October 24 - October 30</a:t>
            </a:r>
          </a:p>
          <a:p>
            <a:pPr lvl="1" fontAlgn="base"/>
            <a:r>
              <a:rPr lang="en-US" dirty="0"/>
              <a:t>Inventory equipment, unboxing, racking, start configuration and fiber patching</a:t>
            </a:r>
          </a:p>
          <a:p>
            <a:pPr fontAlgn="base"/>
            <a:r>
              <a:rPr lang="en-US" dirty="0"/>
              <a:t>Setup - November 9-14</a:t>
            </a:r>
          </a:p>
          <a:p>
            <a:pPr lvl="1" fontAlgn="base"/>
            <a:r>
              <a:rPr lang="en-US" dirty="0"/>
              <a:t>Final configuration, testing, prepare to go live</a:t>
            </a:r>
          </a:p>
          <a:p>
            <a:pPr fontAlgn="base"/>
            <a:r>
              <a:rPr lang="en-US" dirty="0"/>
              <a:t>Show - November 15-19</a:t>
            </a:r>
          </a:p>
          <a:p>
            <a:pPr lvl="1" fontAlgn="base"/>
            <a:r>
              <a:rPr lang="en-US" dirty="0"/>
              <a:t>The Big Deal</a:t>
            </a:r>
          </a:p>
          <a:p>
            <a:pPr fontAlgn="base"/>
            <a:r>
              <a:rPr lang="en-US" dirty="0"/>
              <a:t>Teardown - Nov 19-Nov 20</a:t>
            </a:r>
          </a:p>
          <a:p>
            <a:pPr lvl="1" fontAlgn="base"/>
            <a:r>
              <a:rPr lang="en-US" dirty="0"/>
              <a:t>Counts as “Show” for people points</a:t>
            </a:r>
          </a:p>
          <a:p>
            <a:pPr lvl="1" fontAlgn="base"/>
            <a:r>
              <a:rPr lang="en-US" dirty="0"/>
              <a:t>Semi-controlled chaos - </a:t>
            </a:r>
            <a:r>
              <a:rPr lang="en-US" dirty="0" err="1"/>
              <a:t>unracking</a:t>
            </a:r>
            <a:r>
              <a:rPr lang="en-US" dirty="0"/>
              <a:t>, repacking, organizing for return shipment</a:t>
            </a:r>
          </a:p>
          <a:p>
            <a:pPr lvl="1" fontAlgn="base"/>
            <a:r>
              <a:rPr lang="en-US" dirty="0"/>
              <a:t>Any gear originally inventoried by CR/Logistics must be released by CR/Logistics before leaving the convention center</a:t>
            </a:r>
          </a:p>
          <a:p>
            <a:pPr fontAlgn="base"/>
            <a:r>
              <a:rPr lang="en-US" dirty="0"/>
              <a:t>Equipment departing - Saturday November 21</a:t>
            </a:r>
          </a:p>
          <a:p>
            <a:pPr lvl="1" fontAlgn="base"/>
            <a:r>
              <a:rPr lang="en-US" dirty="0"/>
              <a:t>All gear has left the building</a:t>
            </a:r>
          </a:p>
          <a:p>
            <a:endParaRPr lang="en-US" dirty="0"/>
          </a:p>
        </p:txBody>
      </p:sp>
      <p:sp>
        <p:nvSpPr>
          <p:cNvPr id="4" name="Date Placeholder 3">
            <a:extLst>
              <a:ext uri="{FF2B5EF4-FFF2-40B4-BE49-F238E27FC236}">
                <a16:creationId xmlns:a16="http://schemas.microsoft.com/office/drawing/2014/main" id="{291C8AD8-3AC1-C679-7478-6CAABEBD1B87}"/>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BAA657C7-BC76-E630-E729-DEF2999448FD}"/>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12C0AFE8-6786-C8E2-FA6A-22E09614C44F}"/>
              </a:ext>
            </a:extLst>
          </p:cNvPr>
          <p:cNvSpPr>
            <a:spLocks noGrp="1"/>
          </p:cNvSpPr>
          <p:nvPr>
            <p:ph type="sldNum" sz="quarter" idx="12"/>
          </p:nvPr>
        </p:nvSpPr>
        <p:spPr/>
        <p:txBody>
          <a:bodyPr/>
          <a:lstStyle/>
          <a:p>
            <a:fld id="{9CF76826-5B84-3741-AD42-3736339E2BE6}" type="slidenum">
              <a:rPr lang="en-US" smtClean="0"/>
              <a:pPr/>
              <a:t>15</a:t>
            </a:fld>
            <a:endParaRPr lang="en-US" dirty="0"/>
          </a:p>
        </p:txBody>
      </p:sp>
    </p:spTree>
    <p:extLst>
      <p:ext uri="{BB962C8B-B14F-4D97-AF65-F5344CB8AC3E}">
        <p14:creationId xmlns:p14="http://schemas.microsoft.com/office/powerpoint/2010/main" val="124957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567D-B4DC-701D-0ECA-CA1EEEF3CF20}"/>
              </a:ext>
            </a:extLst>
          </p:cNvPr>
          <p:cNvSpPr>
            <a:spLocks noGrp="1"/>
          </p:cNvSpPr>
          <p:nvPr>
            <p:ph type="title"/>
          </p:nvPr>
        </p:nvSpPr>
        <p:spPr/>
        <p:txBody>
          <a:bodyPr/>
          <a:lstStyle/>
          <a:p>
            <a:r>
              <a:rPr lang="en-US" dirty="0"/>
              <a:t>Points Process - People</a:t>
            </a:r>
          </a:p>
        </p:txBody>
      </p:sp>
      <p:sp>
        <p:nvSpPr>
          <p:cNvPr id="3" name="Content Placeholder 2">
            <a:extLst>
              <a:ext uri="{FF2B5EF4-FFF2-40B4-BE49-F238E27FC236}">
                <a16:creationId xmlns:a16="http://schemas.microsoft.com/office/drawing/2014/main" id="{59727DAB-A94E-BC19-2F29-91EA21A209B4}"/>
              </a:ext>
            </a:extLst>
          </p:cNvPr>
          <p:cNvSpPr>
            <a:spLocks noGrp="1"/>
          </p:cNvSpPr>
          <p:nvPr>
            <p:ph idx="1"/>
          </p:nvPr>
        </p:nvSpPr>
        <p:spPr/>
        <p:txBody>
          <a:bodyPr/>
          <a:lstStyle/>
          <a:p>
            <a:r>
              <a:rPr lang="en-US" dirty="0"/>
              <a:t>Team Lead - 6 points</a:t>
            </a:r>
          </a:p>
          <a:p>
            <a:r>
              <a:rPr lang="en-US" dirty="0"/>
              <a:t>Design and Planning Participation (Jan-Aug) - 4 points</a:t>
            </a:r>
          </a:p>
          <a:p>
            <a:r>
              <a:rPr lang="en-US" dirty="0"/>
              <a:t>Staging (Late October) - 3 points</a:t>
            </a:r>
          </a:p>
          <a:p>
            <a:r>
              <a:rPr lang="en-US" dirty="0"/>
              <a:t>Setup - (Week before show) 2 points</a:t>
            </a:r>
          </a:p>
          <a:p>
            <a:r>
              <a:rPr lang="en-US" dirty="0"/>
              <a:t>Show &amp; Teardown - 1 point</a:t>
            </a:r>
          </a:p>
          <a:p>
            <a:r>
              <a:rPr lang="en-US" b="1" dirty="0"/>
              <a:t>Final people points and Tier evaluation on November 13th</a:t>
            </a:r>
          </a:p>
          <a:p>
            <a:pPr marL="0" indent="0">
              <a:buNone/>
            </a:pPr>
            <a:br>
              <a:rPr lang="en-US" dirty="0"/>
            </a:br>
            <a:endParaRPr lang="en-US" dirty="0"/>
          </a:p>
        </p:txBody>
      </p:sp>
      <p:sp>
        <p:nvSpPr>
          <p:cNvPr id="4" name="Date Placeholder 3">
            <a:extLst>
              <a:ext uri="{FF2B5EF4-FFF2-40B4-BE49-F238E27FC236}">
                <a16:creationId xmlns:a16="http://schemas.microsoft.com/office/drawing/2014/main" id="{86C5D25B-AD9F-6384-7248-F3CDEA7FBA54}"/>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66FD2145-63C0-793C-E627-AC3FCB780F0D}"/>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3A3264A8-2987-003D-6408-F44904B596B5}"/>
              </a:ext>
            </a:extLst>
          </p:cNvPr>
          <p:cNvSpPr>
            <a:spLocks noGrp="1"/>
          </p:cNvSpPr>
          <p:nvPr>
            <p:ph type="sldNum" sz="quarter" idx="12"/>
          </p:nvPr>
        </p:nvSpPr>
        <p:spPr/>
        <p:txBody>
          <a:bodyPr/>
          <a:lstStyle/>
          <a:p>
            <a:fld id="{9CF76826-5B84-3741-AD42-3736339E2BE6}" type="slidenum">
              <a:rPr lang="en-US" smtClean="0"/>
              <a:pPr/>
              <a:t>16</a:t>
            </a:fld>
            <a:endParaRPr lang="en-US" dirty="0"/>
          </a:p>
        </p:txBody>
      </p:sp>
    </p:spTree>
    <p:extLst>
      <p:ext uri="{BB962C8B-B14F-4D97-AF65-F5344CB8AC3E}">
        <p14:creationId xmlns:p14="http://schemas.microsoft.com/office/powerpoint/2010/main" val="3720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3025-6378-4390-CA15-6485A471EC89}"/>
              </a:ext>
            </a:extLst>
          </p:cNvPr>
          <p:cNvSpPr>
            <a:spLocks noGrp="1"/>
          </p:cNvSpPr>
          <p:nvPr>
            <p:ph type="title"/>
          </p:nvPr>
        </p:nvSpPr>
        <p:spPr/>
        <p:txBody>
          <a:bodyPr/>
          <a:lstStyle/>
          <a:p>
            <a:r>
              <a:rPr lang="en-US" dirty="0"/>
              <a:t>Points Process – Contributor Example 1</a:t>
            </a:r>
          </a:p>
        </p:txBody>
      </p:sp>
      <p:sp>
        <p:nvSpPr>
          <p:cNvPr id="3" name="Content Placeholder 2">
            <a:extLst>
              <a:ext uri="{FF2B5EF4-FFF2-40B4-BE49-F238E27FC236}">
                <a16:creationId xmlns:a16="http://schemas.microsoft.com/office/drawing/2014/main" id="{2D463895-429B-2C07-72A8-C94FA8BD414A}"/>
              </a:ext>
            </a:extLst>
          </p:cNvPr>
          <p:cNvSpPr>
            <a:spLocks noGrp="1"/>
          </p:cNvSpPr>
          <p:nvPr>
            <p:ph idx="1"/>
          </p:nvPr>
        </p:nvSpPr>
        <p:spPr/>
        <p:txBody>
          <a:bodyPr>
            <a:normAutofit fontScale="92500" lnSpcReduction="10000"/>
          </a:bodyPr>
          <a:lstStyle/>
          <a:p>
            <a:r>
              <a:rPr lang="en-US" dirty="0"/>
              <a:t>Network Services Provider</a:t>
            </a:r>
          </a:p>
          <a:p>
            <a:r>
              <a:rPr lang="en-US" dirty="0"/>
              <a:t>Provides gear with replacement value of $600,000 - 12 points </a:t>
            </a:r>
            <a:r>
              <a:rPr lang="en-US" sz="1700" i="1" dirty="0"/>
              <a:t>(i.e. $600,000/$50,000 = 12 pts)</a:t>
            </a:r>
          </a:p>
          <a:p>
            <a:r>
              <a:rPr lang="en-US" dirty="0"/>
              <a:t>Provides services prorated at $500,000 - 10 points </a:t>
            </a:r>
            <a:r>
              <a:rPr lang="en-US" sz="1700" i="1" dirty="0"/>
              <a:t>(i.e. $500,000/$50,000 = 10)</a:t>
            </a:r>
            <a:endParaRPr lang="en-US" sz="1700" dirty="0"/>
          </a:p>
          <a:p>
            <a:r>
              <a:rPr lang="en-US" dirty="0"/>
              <a:t>3 Engineers on SCinet teams for Design and Planning - 12 points </a:t>
            </a:r>
            <a:r>
              <a:rPr lang="en-US" sz="1700" i="1" dirty="0"/>
              <a:t>(i.e. 3 * 4 pts each)</a:t>
            </a:r>
            <a:endParaRPr lang="en-US" sz="1700" dirty="0"/>
          </a:p>
          <a:p>
            <a:r>
              <a:rPr lang="en-US" dirty="0"/>
              <a:t>5 people at Staging - 15 points </a:t>
            </a:r>
            <a:r>
              <a:rPr lang="en-US" sz="1700" i="1" dirty="0"/>
              <a:t>(i.e. 5 * 3 pts each)</a:t>
            </a:r>
          </a:p>
          <a:p>
            <a:r>
              <a:rPr lang="en-US" dirty="0"/>
              <a:t>2 people at Setup - 4 points </a:t>
            </a:r>
            <a:r>
              <a:rPr lang="en-US" sz="1700" i="1" dirty="0"/>
              <a:t>(i.e. 2 * 2 pts each)</a:t>
            </a:r>
          </a:p>
          <a:p>
            <a:r>
              <a:rPr lang="en-US" dirty="0"/>
              <a:t>2 people at show - 2 points </a:t>
            </a:r>
            <a:r>
              <a:rPr lang="en-US" sz="1700" i="1" dirty="0"/>
              <a:t>(i.e.  2 * 1 pt each)</a:t>
            </a:r>
          </a:p>
          <a:p>
            <a:r>
              <a:rPr lang="en-US" dirty="0"/>
              <a:t>Total: 55, Platinum </a:t>
            </a:r>
            <a:r>
              <a:rPr lang="en-US" sz="1700" i="1" dirty="0"/>
              <a:t>(base evaluation – subject to change) </a:t>
            </a:r>
          </a:p>
          <a:p>
            <a:pPr marL="0" indent="0">
              <a:buNone/>
            </a:pPr>
            <a:br>
              <a:rPr lang="en-US" dirty="0"/>
            </a:br>
            <a:endParaRPr lang="en-US" dirty="0"/>
          </a:p>
        </p:txBody>
      </p:sp>
      <p:sp>
        <p:nvSpPr>
          <p:cNvPr id="4" name="Date Placeholder 3">
            <a:extLst>
              <a:ext uri="{FF2B5EF4-FFF2-40B4-BE49-F238E27FC236}">
                <a16:creationId xmlns:a16="http://schemas.microsoft.com/office/drawing/2014/main" id="{B01820D4-E0AD-AE2D-146F-4C1F324DDF8C}"/>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F522CB58-48E1-4D79-BF80-1C50591DDF4C}"/>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530CDF52-8397-3812-B610-9574C6116C13}"/>
              </a:ext>
            </a:extLst>
          </p:cNvPr>
          <p:cNvSpPr>
            <a:spLocks noGrp="1"/>
          </p:cNvSpPr>
          <p:nvPr>
            <p:ph type="sldNum" sz="quarter" idx="12"/>
          </p:nvPr>
        </p:nvSpPr>
        <p:spPr/>
        <p:txBody>
          <a:bodyPr/>
          <a:lstStyle/>
          <a:p>
            <a:fld id="{9CF76826-5B84-3741-AD42-3736339E2BE6}" type="slidenum">
              <a:rPr lang="en-US" smtClean="0"/>
              <a:pPr/>
              <a:t>17</a:t>
            </a:fld>
            <a:endParaRPr lang="en-US" dirty="0"/>
          </a:p>
        </p:txBody>
      </p:sp>
    </p:spTree>
    <p:extLst>
      <p:ext uri="{BB962C8B-B14F-4D97-AF65-F5344CB8AC3E}">
        <p14:creationId xmlns:p14="http://schemas.microsoft.com/office/powerpoint/2010/main" val="349589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1046-E0BE-E5D5-B2A7-69329C5F8AE7}"/>
              </a:ext>
            </a:extLst>
          </p:cNvPr>
          <p:cNvSpPr>
            <a:spLocks noGrp="1"/>
          </p:cNvSpPr>
          <p:nvPr>
            <p:ph type="title"/>
          </p:nvPr>
        </p:nvSpPr>
        <p:spPr/>
        <p:txBody>
          <a:bodyPr/>
          <a:lstStyle/>
          <a:p>
            <a:r>
              <a:rPr lang="en-US" dirty="0"/>
              <a:t>Points Process – Contributor Example 2</a:t>
            </a:r>
          </a:p>
        </p:txBody>
      </p:sp>
      <p:sp>
        <p:nvSpPr>
          <p:cNvPr id="3" name="Content Placeholder 2">
            <a:extLst>
              <a:ext uri="{FF2B5EF4-FFF2-40B4-BE49-F238E27FC236}">
                <a16:creationId xmlns:a16="http://schemas.microsoft.com/office/drawing/2014/main" id="{A92750EE-AEFC-D563-F471-8084E83F95B2}"/>
              </a:ext>
            </a:extLst>
          </p:cNvPr>
          <p:cNvSpPr>
            <a:spLocks noGrp="1"/>
          </p:cNvSpPr>
          <p:nvPr>
            <p:ph idx="1"/>
          </p:nvPr>
        </p:nvSpPr>
        <p:spPr/>
        <p:txBody>
          <a:bodyPr/>
          <a:lstStyle/>
          <a:p>
            <a:r>
              <a:rPr lang="en-US" dirty="0"/>
              <a:t>Network Gear Provider</a:t>
            </a:r>
          </a:p>
          <a:p>
            <a:r>
              <a:rPr lang="en-US" dirty="0"/>
              <a:t>Provides gear with $1.5m replacement value - 30 points </a:t>
            </a:r>
            <a:r>
              <a:rPr lang="en-US" sz="1600" i="1" dirty="0"/>
              <a:t>(i.e. $1,500,000/$50,000 = 30 pts)</a:t>
            </a:r>
            <a:endParaRPr lang="en-US" sz="1600" dirty="0"/>
          </a:p>
          <a:p>
            <a:r>
              <a:rPr lang="en-US" dirty="0"/>
              <a:t>Provides 1 person at setup - 2 points </a:t>
            </a:r>
            <a:r>
              <a:rPr lang="en-US" sz="1600" i="1" dirty="0"/>
              <a:t>(i.e. 1 * 2 pts)</a:t>
            </a:r>
          </a:p>
          <a:p>
            <a:r>
              <a:rPr lang="en-US" dirty="0"/>
              <a:t>Provides 5 people at show - 5 points </a:t>
            </a:r>
            <a:r>
              <a:rPr lang="en-US" sz="1600" i="1" dirty="0"/>
              <a:t>(i.e. 5 * 1 pt)</a:t>
            </a:r>
          </a:p>
          <a:p>
            <a:r>
              <a:rPr lang="en-US" dirty="0"/>
              <a:t>Total: 37, Gold </a:t>
            </a:r>
            <a:r>
              <a:rPr lang="en-US" sz="1600" i="1" dirty="0"/>
              <a:t>(base evaluation – subject to change) </a:t>
            </a:r>
            <a:endParaRPr lang="en-US" sz="1600" dirty="0"/>
          </a:p>
          <a:p>
            <a:pPr marL="0" indent="0">
              <a:buNone/>
            </a:pPr>
            <a:endParaRPr lang="en-US" dirty="0"/>
          </a:p>
        </p:txBody>
      </p:sp>
      <p:sp>
        <p:nvSpPr>
          <p:cNvPr id="4" name="Date Placeholder 3">
            <a:extLst>
              <a:ext uri="{FF2B5EF4-FFF2-40B4-BE49-F238E27FC236}">
                <a16:creationId xmlns:a16="http://schemas.microsoft.com/office/drawing/2014/main" id="{B069C533-F447-A97B-1371-9B971C0ADA72}"/>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FA0053E3-6D4A-44BD-218A-ED4A5AE6D9A4}"/>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6184700B-3E27-1A33-049D-EA5C70573F7D}"/>
              </a:ext>
            </a:extLst>
          </p:cNvPr>
          <p:cNvSpPr>
            <a:spLocks noGrp="1"/>
          </p:cNvSpPr>
          <p:nvPr>
            <p:ph type="sldNum" sz="quarter" idx="12"/>
          </p:nvPr>
        </p:nvSpPr>
        <p:spPr/>
        <p:txBody>
          <a:bodyPr/>
          <a:lstStyle/>
          <a:p>
            <a:fld id="{9CF76826-5B84-3741-AD42-3736339E2BE6}" type="slidenum">
              <a:rPr lang="en-US" smtClean="0"/>
              <a:pPr/>
              <a:t>18</a:t>
            </a:fld>
            <a:endParaRPr lang="en-US" dirty="0"/>
          </a:p>
        </p:txBody>
      </p:sp>
    </p:spTree>
    <p:extLst>
      <p:ext uri="{BB962C8B-B14F-4D97-AF65-F5344CB8AC3E}">
        <p14:creationId xmlns:p14="http://schemas.microsoft.com/office/powerpoint/2010/main" val="363925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495A-993C-AC4C-D86D-A5CB512130E7}"/>
              </a:ext>
            </a:extLst>
          </p:cNvPr>
          <p:cNvSpPr>
            <a:spLocks noGrp="1"/>
          </p:cNvSpPr>
          <p:nvPr>
            <p:ph type="title"/>
          </p:nvPr>
        </p:nvSpPr>
        <p:spPr/>
        <p:txBody>
          <a:bodyPr/>
          <a:lstStyle/>
          <a:p>
            <a:r>
              <a:rPr lang="en-US" dirty="0"/>
              <a:t>Points Process – Contributor Example 3</a:t>
            </a:r>
          </a:p>
        </p:txBody>
      </p:sp>
      <p:sp>
        <p:nvSpPr>
          <p:cNvPr id="3" name="Content Placeholder 2">
            <a:extLst>
              <a:ext uri="{FF2B5EF4-FFF2-40B4-BE49-F238E27FC236}">
                <a16:creationId xmlns:a16="http://schemas.microsoft.com/office/drawing/2014/main" id="{EE5833C3-9498-0B66-F3C1-BA8323B23817}"/>
              </a:ext>
            </a:extLst>
          </p:cNvPr>
          <p:cNvSpPr>
            <a:spLocks noGrp="1"/>
          </p:cNvSpPr>
          <p:nvPr>
            <p:ph idx="1"/>
          </p:nvPr>
        </p:nvSpPr>
        <p:spPr/>
        <p:txBody>
          <a:bodyPr>
            <a:normAutofit/>
          </a:bodyPr>
          <a:lstStyle/>
          <a:p>
            <a:r>
              <a:rPr lang="en-US" dirty="0"/>
              <a:t>(Small) Network Gear Provider</a:t>
            </a:r>
          </a:p>
          <a:p>
            <a:r>
              <a:rPr lang="en-US" dirty="0"/>
              <a:t>Provides gear worth $75000 - 2 points </a:t>
            </a:r>
            <a:r>
              <a:rPr lang="en-US" sz="1600" i="1" dirty="0"/>
              <a:t>(</a:t>
            </a:r>
            <a:r>
              <a:rPr lang="en-US" sz="1600" i="1" dirty="0" err="1"/>
              <a:t>e.g</a:t>
            </a:r>
            <a:r>
              <a:rPr lang="en-US" sz="1600" i="1" dirty="0"/>
              <a:t> $75000/$50000 = 2 pts)</a:t>
            </a:r>
          </a:p>
          <a:p>
            <a:r>
              <a:rPr lang="en-US" dirty="0"/>
              <a:t>2 employees as SCinet team leads - 12 points </a:t>
            </a:r>
            <a:r>
              <a:rPr lang="en-US" sz="1600" i="1" dirty="0"/>
              <a:t>(</a:t>
            </a:r>
            <a:r>
              <a:rPr lang="en-US" sz="1600" i="1" dirty="0" err="1"/>
              <a:t>e.g</a:t>
            </a:r>
            <a:r>
              <a:rPr lang="en-US" sz="1600" i="1" dirty="0"/>
              <a:t>  2 * 6 pts)</a:t>
            </a:r>
          </a:p>
          <a:p>
            <a:r>
              <a:rPr lang="en-US" dirty="0"/>
              <a:t>2 more people for Design and Planning – 8 points </a:t>
            </a:r>
            <a:r>
              <a:rPr lang="en-US" sz="1600" i="1" dirty="0"/>
              <a:t>(i.e. 2 * 4 pts)</a:t>
            </a:r>
          </a:p>
          <a:p>
            <a:r>
              <a:rPr lang="en-US" dirty="0"/>
              <a:t>2 people at staging – 6 points </a:t>
            </a:r>
            <a:r>
              <a:rPr lang="en-US" sz="1600" i="1" dirty="0"/>
              <a:t>(</a:t>
            </a:r>
            <a:r>
              <a:rPr lang="en-US" sz="1600" i="1" dirty="0" err="1"/>
              <a:t>e.g</a:t>
            </a:r>
            <a:r>
              <a:rPr lang="en-US" sz="1600" i="1" dirty="0"/>
              <a:t>  2 * 3 pts)</a:t>
            </a:r>
          </a:p>
          <a:p>
            <a:r>
              <a:rPr lang="en-US" dirty="0"/>
              <a:t>2 people for setup - 4 points </a:t>
            </a:r>
            <a:r>
              <a:rPr lang="en-US" sz="1600" i="1" dirty="0"/>
              <a:t>(</a:t>
            </a:r>
            <a:r>
              <a:rPr lang="en-US" sz="1600" i="1" dirty="0" err="1"/>
              <a:t>e.g</a:t>
            </a:r>
            <a:r>
              <a:rPr lang="en-US" sz="1600" i="1" dirty="0"/>
              <a:t> 2 * 2 pts)</a:t>
            </a:r>
          </a:p>
          <a:p>
            <a:r>
              <a:rPr lang="en-US" dirty="0"/>
              <a:t>2 people at show - 2 points </a:t>
            </a:r>
            <a:r>
              <a:rPr lang="en-US" sz="1600" i="1" dirty="0"/>
              <a:t>(</a:t>
            </a:r>
            <a:r>
              <a:rPr lang="en-US" sz="1600" i="1" dirty="0" err="1"/>
              <a:t>e.g</a:t>
            </a:r>
            <a:r>
              <a:rPr lang="en-US" sz="1600" i="1" dirty="0"/>
              <a:t> 2 * 1 pt)</a:t>
            </a:r>
          </a:p>
          <a:p>
            <a:r>
              <a:rPr lang="en-US" dirty="0"/>
              <a:t>Total: 34, Gold </a:t>
            </a:r>
            <a:r>
              <a:rPr lang="en-US" sz="1600" i="1" dirty="0"/>
              <a:t>(base evaluation – subject to change) </a:t>
            </a:r>
            <a:br>
              <a:rPr lang="en-US" dirty="0"/>
            </a:br>
            <a:endParaRPr lang="en-US" dirty="0"/>
          </a:p>
        </p:txBody>
      </p:sp>
      <p:sp>
        <p:nvSpPr>
          <p:cNvPr id="4" name="Date Placeholder 3">
            <a:extLst>
              <a:ext uri="{FF2B5EF4-FFF2-40B4-BE49-F238E27FC236}">
                <a16:creationId xmlns:a16="http://schemas.microsoft.com/office/drawing/2014/main" id="{D952113A-1F76-CEEA-FCD2-D648DCF02A1D}"/>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E15E283C-DB50-E832-287C-18C3DC6846BB}"/>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6C68CFA0-DC92-C3BE-815F-307AA5A8336B}"/>
              </a:ext>
            </a:extLst>
          </p:cNvPr>
          <p:cNvSpPr>
            <a:spLocks noGrp="1"/>
          </p:cNvSpPr>
          <p:nvPr>
            <p:ph type="sldNum" sz="quarter" idx="12"/>
          </p:nvPr>
        </p:nvSpPr>
        <p:spPr/>
        <p:txBody>
          <a:bodyPr/>
          <a:lstStyle/>
          <a:p>
            <a:fld id="{9CF76826-5B84-3741-AD42-3736339E2BE6}" type="slidenum">
              <a:rPr lang="en-US" smtClean="0"/>
              <a:pPr/>
              <a:t>19</a:t>
            </a:fld>
            <a:endParaRPr lang="en-US" dirty="0"/>
          </a:p>
        </p:txBody>
      </p:sp>
    </p:spTree>
    <p:extLst>
      <p:ext uri="{BB962C8B-B14F-4D97-AF65-F5344CB8AC3E}">
        <p14:creationId xmlns:p14="http://schemas.microsoft.com/office/powerpoint/2010/main" val="373132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CA88-5A6E-85E7-953B-99365A13795C}"/>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85FED102-5ABD-329F-AA56-3A0E369B4754}"/>
              </a:ext>
            </a:extLst>
          </p:cNvPr>
          <p:cNvSpPr>
            <a:spLocks noGrp="1"/>
          </p:cNvSpPr>
          <p:nvPr>
            <p:ph sz="half" idx="1"/>
          </p:nvPr>
        </p:nvSpPr>
        <p:spPr>
          <a:xfrm>
            <a:off x="838199" y="1361209"/>
            <a:ext cx="10891345" cy="4815754"/>
          </a:xfrm>
        </p:spPr>
        <p:txBody>
          <a:bodyPr>
            <a:noAutofit/>
          </a:bodyPr>
          <a:lstStyle/>
          <a:p>
            <a:pPr>
              <a:lnSpc>
                <a:spcPct val="100000"/>
              </a:lnSpc>
              <a:spcBef>
                <a:spcPts val="0"/>
              </a:spcBef>
              <a:buSzPts val="2200"/>
            </a:pPr>
            <a:r>
              <a:rPr lang="en-US" b="1" dirty="0"/>
              <a:t>SC26/SCinet 26</a:t>
            </a:r>
          </a:p>
          <a:p>
            <a:pPr>
              <a:lnSpc>
                <a:spcPct val="100000"/>
              </a:lnSpc>
              <a:spcBef>
                <a:spcPts val="0"/>
              </a:spcBef>
              <a:buSzPts val="2200"/>
            </a:pPr>
            <a:r>
              <a:rPr lang="en-US" b="1" dirty="0"/>
              <a:t>2026 Leadership Team</a:t>
            </a:r>
          </a:p>
          <a:p>
            <a:pPr>
              <a:lnSpc>
                <a:spcPct val="100000"/>
              </a:lnSpc>
              <a:spcBef>
                <a:spcPts val="0"/>
              </a:spcBef>
              <a:buSzPts val="2200"/>
            </a:pPr>
            <a:r>
              <a:rPr lang="en-US" b="1" dirty="0"/>
              <a:t>About Contributor Relations and Logistics</a:t>
            </a:r>
          </a:p>
          <a:p>
            <a:pPr>
              <a:lnSpc>
                <a:spcPct val="100000"/>
              </a:lnSpc>
              <a:spcBef>
                <a:spcPts val="0"/>
              </a:spcBef>
              <a:buSzPts val="2200"/>
            </a:pPr>
            <a:r>
              <a:rPr lang="en-US" b="1" dirty="0"/>
              <a:t>Benefits of Being a Contributor</a:t>
            </a:r>
          </a:p>
          <a:p>
            <a:pPr>
              <a:lnSpc>
                <a:spcPct val="100000"/>
              </a:lnSpc>
              <a:spcBef>
                <a:spcPts val="0"/>
              </a:spcBef>
              <a:buSzPts val="2200"/>
            </a:pPr>
            <a:r>
              <a:rPr lang="en-US" b="1" dirty="0"/>
              <a:t>Requirements/Recognition Tiers</a:t>
            </a:r>
          </a:p>
          <a:p>
            <a:pPr>
              <a:lnSpc>
                <a:spcPct val="100000"/>
              </a:lnSpc>
              <a:spcBef>
                <a:spcPts val="0"/>
              </a:spcBef>
              <a:buSzPts val="2200"/>
            </a:pPr>
            <a:r>
              <a:rPr lang="en-US" b="1" dirty="0"/>
              <a:t>Additional Contributor Opportunities</a:t>
            </a:r>
          </a:p>
          <a:p>
            <a:pPr>
              <a:lnSpc>
                <a:spcPct val="100000"/>
              </a:lnSpc>
              <a:spcBef>
                <a:spcPts val="0"/>
              </a:spcBef>
              <a:buSzPts val="2200"/>
            </a:pPr>
            <a:r>
              <a:rPr lang="en-US" b="1" dirty="0"/>
              <a:t>Key Deliverables</a:t>
            </a:r>
          </a:p>
          <a:p>
            <a:pPr>
              <a:lnSpc>
                <a:spcPct val="100000"/>
              </a:lnSpc>
              <a:spcBef>
                <a:spcPts val="0"/>
              </a:spcBef>
              <a:buSzPts val="2200"/>
            </a:pPr>
            <a:r>
              <a:rPr lang="en-US" b="1" dirty="0"/>
              <a:t>Shipping Processes</a:t>
            </a:r>
          </a:p>
          <a:p>
            <a:pPr>
              <a:lnSpc>
                <a:spcPct val="100000"/>
              </a:lnSpc>
              <a:spcBef>
                <a:spcPts val="0"/>
              </a:spcBef>
              <a:buSzPts val="2200"/>
            </a:pPr>
            <a:r>
              <a:rPr lang="en-US" b="1" dirty="0"/>
              <a:t>Key Dates</a:t>
            </a:r>
          </a:p>
          <a:p>
            <a:pPr>
              <a:lnSpc>
                <a:spcPct val="100000"/>
              </a:lnSpc>
              <a:spcBef>
                <a:spcPts val="0"/>
              </a:spcBef>
              <a:buSzPts val="2200"/>
            </a:pPr>
            <a:r>
              <a:rPr lang="en-US" b="1" dirty="0"/>
              <a:t>Resources</a:t>
            </a:r>
          </a:p>
          <a:p>
            <a:pPr>
              <a:lnSpc>
                <a:spcPct val="100000"/>
              </a:lnSpc>
              <a:spcBef>
                <a:spcPts val="0"/>
              </a:spcBef>
              <a:buSzPts val="2200"/>
            </a:pPr>
            <a:r>
              <a:rPr lang="en-US" b="1" dirty="0"/>
              <a:t>Q&amp;A</a:t>
            </a:r>
          </a:p>
        </p:txBody>
      </p:sp>
      <p:sp>
        <p:nvSpPr>
          <p:cNvPr id="5" name="Date Placeholder 4">
            <a:extLst>
              <a:ext uri="{FF2B5EF4-FFF2-40B4-BE49-F238E27FC236}">
                <a16:creationId xmlns:a16="http://schemas.microsoft.com/office/drawing/2014/main" id="{35FA8FB4-8CB1-50D9-9981-7247CD3D249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0C1E37D-5B21-99AD-2D8B-A8CF852DFB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304CE6-9944-E238-4B69-9B55F8F87231}"/>
              </a:ext>
            </a:extLst>
          </p:cNvPr>
          <p:cNvSpPr>
            <a:spLocks noGrp="1"/>
          </p:cNvSpPr>
          <p:nvPr>
            <p:ph type="sldNum" sz="quarter" idx="12"/>
          </p:nvPr>
        </p:nvSpPr>
        <p:spPr/>
        <p:txBody>
          <a:bodyPr/>
          <a:lstStyle/>
          <a:p>
            <a:fld id="{9CF76826-5B84-3741-AD42-3736339E2BE6}" type="slidenum">
              <a:rPr lang="en-US" smtClean="0"/>
              <a:t>2</a:t>
            </a:fld>
            <a:endParaRPr lang="en-US"/>
          </a:p>
        </p:txBody>
      </p:sp>
    </p:spTree>
    <p:extLst>
      <p:ext uri="{BB962C8B-B14F-4D97-AF65-F5344CB8AC3E}">
        <p14:creationId xmlns:p14="http://schemas.microsoft.com/office/powerpoint/2010/main" val="287621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CC87-E1C9-CE5C-02DC-F4BE27F89B64}"/>
              </a:ext>
            </a:extLst>
          </p:cNvPr>
          <p:cNvSpPr>
            <a:spLocks noGrp="1"/>
          </p:cNvSpPr>
          <p:nvPr>
            <p:ph type="title"/>
          </p:nvPr>
        </p:nvSpPr>
        <p:spPr/>
        <p:txBody>
          <a:bodyPr/>
          <a:lstStyle/>
          <a:p>
            <a:r>
              <a:rPr lang="en-US" dirty="0"/>
              <a:t>Extra Mile Items</a:t>
            </a:r>
          </a:p>
        </p:txBody>
      </p:sp>
      <p:sp>
        <p:nvSpPr>
          <p:cNvPr id="3" name="Content Placeholder 2">
            <a:extLst>
              <a:ext uri="{FF2B5EF4-FFF2-40B4-BE49-F238E27FC236}">
                <a16:creationId xmlns:a16="http://schemas.microsoft.com/office/drawing/2014/main" id="{E037C15B-BBF9-0B46-893D-4848AC560E2A}"/>
              </a:ext>
            </a:extLst>
          </p:cNvPr>
          <p:cNvSpPr>
            <a:spLocks noGrp="1"/>
          </p:cNvSpPr>
          <p:nvPr>
            <p:ph idx="1"/>
          </p:nvPr>
        </p:nvSpPr>
        <p:spPr/>
        <p:txBody>
          <a:bodyPr>
            <a:normAutofit fontScale="92500" lnSpcReduction="20000"/>
          </a:bodyPr>
          <a:lstStyle/>
          <a:p>
            <a:r>
              <a:rPr lang="en-US" dirty="0"/>
              <a:t>In addition to loaned/donated equipment and personnel time, contributors can provide “Extra Mile” items. </a:t>
            </a:r>
          </a:p>
          <a:p>
            <a:r>
              <a:rPr lang="en-US" dirty="0"/>
              <a:t>“Extra Mile” help will increase the contributor’s benefit tier by 1 level (i.e. Silver-&gt;Gold)</a:t>
            </a:r>
          </a:p>
          <a:p>
            <a:r>
              <a:rPr lang="en-US" dirty="0"/>
              <a:t>Opportunities:</a:t>
            </a:r>
          </a:p>
          <a:p>
            <a:pPr lvl="1" fontAlgn="base"/>
            <a:r>
              <a:rPr lang="en-US" dirty="0"/>
              <a:t>SCinet Co-Branded Apparel</a:t>
            </a:r>
          </a:p>
          <a:p>
            <a:pPr lvl="1" fontAlgn="base"/>
            <a:r>
              <a:rPr lang="en-US" dirty="0"/>
              <a:t>Funding </a:t>
            </a:r>
            <a:r>
              <a:rPr lang="en-US" dirty="0" err="1"/>
              <a:t>SCinet</a:t>
            </a:r>
            <a:r>
              <a:rPr lang="en-US" dirty="0"/>
              <a:t> Social Events</a:t>
            </a:r>
          </a:p>
          <a:p>
            <a:pPr lvl="2" fontAlgn="base"/>
            <a:r>
              <a:rPr lang="en-US" dirty="0"/>
              <a:t>Attended by </a:t>
            </a:r>
            <a:r>
              <a:rPr lang="en-US" dirty="0" err="1"/>
              <a:t>SCinet</a:t>
            </a:r>
            <a:r>
              <a:rPr lang="en-US" dirty="0"/>
              <a:t> volunteers </a:t>
            </a:r>
          </a:p>
          <a:p>
            <a:pPr lvl="1" fontAlgn="base"/>
            <a:r>
              <a:rPr lang="en-US" dirty="0"/>
              <a:t>Travel assistance funds</a:t>
            </a:r>
          </a:p>
          <a:p>
            <a:pPr lvl="2" fontAlgn="base"/>
            <a:r>
              <a:rPr lang="en-US" dirty="0"/>
              <a:t>Direct financial support to help with travel expenses for SCinet volunteers</a:t>
            </a:r>
            <a:br>
              <a:rPr lang="en-US" dirty="0"/>
            </a:br>
            <a:endParaRPr lang="en-US" dirty="0"/>
          </a:p>
          <a:p>
            <a:r>
              <a:rPr lang="en-US" dirty="0"/>
              <a:t>Note: “Extra mile” items cannot bump a contributor from Platinum to Diamond</a:t>
            </a:r>
          </a:p>
          <a:p>
            <a:pPr marL="0" indent="0">
              <a:buNone/>
            </a:pPr>
            <a:br>
              <a:rPr lang="en-US" dirty="0"/>
            </a:br>
            <a:endParaRPr lang="en-US" dirty="0"/>
          </a:p>
        </p:txBody>
      </p:sp>
      <p:sp>
        <p:nvSpPr>
          <p:cNvPr id="4" name="Date Placeholder 3">
            <a:extLst>
              <a:ext uri="{FF2B5EF4-FFF2-40B4-BE49-F238E27FC236}">
                <a16:creationId xmlns:a16="http://schemas.microsoft.com/office/drawing/2014/main" id="{8A58E9E6-62BC-0283-EDD6-3A83E1D385C0}"/>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8CD249D1-C422-F6A3-C3BB-B0B0D903F92D}"/>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ED9F08F4-BABB-7779-40FE-9BFC1E448461}"/>
              </a:ext>
            </a:extLst>
          </p:cNvPr>
          <p:cNvSpPr>
            <a:spLocks noGrp="1"/>
          </p:cNvSpPr>
          <p:nvPr>
            <p:ph type="sldNum" sz="quarter" idx="12"/>
          </p:nvPr>
        </p:nvSpPr>
        <p:spPr/>
        <p:txBody>
          <a:bodyPr/>
          <a:lstStyle/>
          <a:p>
            <a:fld id="{9CF76826-5B84-3741-AD42-3736339E2BE6}" type="slidenum">
              <a:rPr lang="en-US" smtClean="0"/>
              <a:pPr/>
              <a:t>20</a:t>
            </a:fld>
            <a:endParaRPr lang="en-US" dirty="0"/>
          </a:p>
        </p:txBody>
      </p:sp>
    </p:spTree>
    <p:extLst>
      <p:ext uri="{BB962C8B-B14F-4D97-AF65-F5344CB8AC3E}">
        <p14:creationId xmlns:p14="http://schemas.microsoft.com/office/powerpoint/2010/main" val="292415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89BF-BDD9-23A1-8D1C-59840C6D3558}"/>
              </a:ext>
            </a:extLst>
          </p:cNvPr>
          <p:cNvSpPr>
            <a:spLocks noGrp="1"/>
          </p:cNvSpPr>
          <p:nvPr>
            <p:ph type="title"/>
          </p:nvPr>
        </p:nvSpPr>
        <p:spPr/>
        <p:txBody>
          <a:bodyPr/>
          <a:lstStyle/>
          <a:p>
            <a:r>
              <a:rPr lang="en-US" dirty="0"/>
              <a:t>Key Deliverables/Dates</a:t>
            </a:r>
          </a:p>
        </p:txBody>
      </p:sp>
      <p:sp>
        <p:nvSpPr>
          <p:cNvPr id="3" name="Content Placeholder 2">
            <a:extLst>
              <a:ext uri="{FF2B5EF4-FFF2-40B4-BE49-F238E27FC236}">
                <a16:creationId xmlns:a16="http://schemas.microsoft.com/office/drawing/2014/main" id="{2B34F58B-7C7D-41F8-2149-5BBA3F97FCB6}"/>
              </a:ext>
            </a:extLst>
          </p:cNvPr>
          <p:cNvSpPr>
            <a:spLocks noGrp="1"/>
          </p:cNvSpPr>
          <p:nvPr>
            <p:ph idx="1"/>
          </p:nvPr>
        </p:nvSpPr>
        <p:spPr/>
        <p:txBody>
          <a:bodyPr>
            <a:normAutofit fontScale="77500" lnSpcReduction="20000"/>
          </a:bodyPr>
          <a:lstStyle/>
          <a:p>
            <a:pPr fontAlgn="base"/>
            <a:r>
              <a:rPr lang="en-US" dirty="0"/>
              <a:t>Intent to Contribute Form - May 29</a:t>
            </a:r>
          </a:p>
          <a:p>
            <a:pPr lvl="1" fontAlgn="base"/>
            <a:r>
              <a:rPr lang="en-US" dirty="0"/>
              <a:t>Provides executive and technical contact emails for CR/Logistics</a:t>
            </a:r>
          </a:p>
          <a:p>
            <a:pPr lvl="1" fontAlgn="base"/>
            <a:r>
              <a:rPr lang="en-US" dirty="0">
                <a:hlinkClick r:id="rId2"/>
              </a:rPr>
              <a:t>https://tinyurl.com/SC26-IntentToContribute</a:t>
            </a:r>
            <a:r>
              <a:rPr lang="en-US" dirty="0"/>
              <a:t> </a:t>
            </a:r>
          </a:p>
          <a:p>
            <a:pPr fontAlgn="base"/>
            <a:r>
              <a:rPr lang="en-US" dirty="0"/>
              <a:t>Bill of Materials (BOM)</a:t>
            </a:r>
          </a:p>
          <a:p>
            <a:pPr lvl="1" fontAlgn="base"/>
            <a:r>
              <a:rPr lang="en-US" dirty="0"/>
              <a:t>Initial BOM Due June 19</a:t>
            </a:r>
          </a:p>
          <a:p>
            <a:pPr lvl="1" fontAlgn="base"/>
            <a:r>
              <a:rPr lang="en-US" dirty="0"/>
              <a:t>Updated BOM Due August 7 </a:t>
            </a:r>
          </a:p>
          <a:p>
            <a:pPr lvl="1" fontAlgn="base"/>
            <a:r>
              <a:rPr lang="en-US" dirty="0"/>
              <a:t>Final BOM Due September 4 </a:t>
            </a:r>
          </a:p>
          <a:p>
            <a:pPr lvl="1" fontAlgn="base"/>
            <a:r>
              <a:rPr lang="en-US" dirty="0">
                <a:hlinkClick r:id="rId3"/>
              </a:rPr>
              <a:t>https://tinyurl.com/SC26-BOM</a:t>
            </a:r>
            <a:r>
              <a:rPr lang="en-US" dirty="0"/>
              <a:t> </a:t>
            </a:r>
          </a:p>
          <a:p>
            <a:pPr fontAlgn="base"/>
            <a:r>
              <a:rPr lang="en-US" dirty="0"/>
              <a:t>Liability Waiver (only for hardware providers)</a:t>
            </a:r>
          </a:p>
          <a:p>
            <a:pPr lvl="1" fontAlgn="base"/>
            <a:r>
              <a:rPr lang="en-US" dirty="0"/>
              <a:t>Due with initial BOM</a:t>
            </a:r>
          </a:p>
          <a:p>
            <a:pPr lvl="1" fontAlgn="base"/>
            <a:r>
              <a:rPr lang="en-US" dirty="0">
                <a:hlinkClick r:id="rId4"/>
              </a:rPr>
              <a:t>https://tinyurl.com/SC26-LW</a:t>
            </a:r>
            <a:r>
              <a:rPr lang="en-US" dirty="0"/>
              <a:t> </a:t>
            </a:r>
          </a:p>
          <a:p>
            <a:pPr fontAlgn="base"/>
            <a:r>
              <a:rPr lang="en-US" dirty="0"/>
              <a:t>Logos - Due July 31</a:t>
            </a:r>
            <a:endParaRPr lang="en-US" sz="2400" dirty="0"/>
          </a:p>
          <a:p>
            <a:pPr lvl="1" fontAlgn="base"/>
            <a:r>
              <a:rPr lang="en-US" dirty="0"/>
              <a:t>Logos need to be a scalable graphics format so they can be printed at very large sizes - typically EPS/PS/PDF, AI, or SVGs</a:t>
            </a:r>
          </a:p>
          <a:p>
            <a:pPr lvl="1" fontAlgn="base"/>
            <a:r>
              <a:rPr lang="en-US" dirty="0"/>
              <a:t>Send to </a:t>
            </a:r>
            <a:r>
              <a:rPr lang="en-US" dirty="0">
                <a:hlinkClick r:id="rId5"/>
              </a:rPr>
              <a:t>contributor-relations@scinet.supercomputing.org</a:t>
            </a:r>
            <a:r>
              <a:rPr lang="en-US" dirty="0"/>
              <a:t> </a:t>
            </a:r>
          </a:p>
          <a:p>
            <a:pPr fontAlgn="base"/>
            <a:r>
              <a:rPr lang="en-US" dirty="0"/>
              <a:t>Gear - Freeman’s warehouse in Chicago </a:t>
            </a:r>
            <a:r>
              <a:rPr lang="en-US" sz="4100" b="1" i="1" u="sng" dirty="0"/>
              <a:t>by October 12</a:t>
            </a:r>
          </a:p>
        </p:txBody>
      </p:sp>
      <p:sp>
        <p:nvSpPr>
          <p:cNvPr id="4" name="Date Placeholder 3">
            <a:extLst>
              <a:ext uri="{FF2B5EF4-FFF2-40B4-BE49-F238E27FC236}">
                <a16:creationId xmlns:a16="http://schemas.microsoft.com/office/drawing/2014/main" id="{4BB763F3-9A90-77F6-006B-44798341E5EF}"/>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55B59DC3-FA28-2B0C-5576-0D0F53102103}"/>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0D366EED-5154-9657-3D23-CEA1616A2637}"/>
              </a:ext>
            </a:extLst>
          </p:cNvPr>
          <p:cNvSpPr>
            <a:spLocks noGrp="1"/>
          </p:cNvSpPr>
          <p:nvPr>
            <p:ph type="sldNum" sz="quarter" idx="12"/>
          </p:nvPr>
        </p:nvSpPr>
        <p:spPr/>
        <p:txBody>
          <a:bodyPr/>
          <a:lstStyle/>
          <a:p>
            <a:fld id="{9CF76826-5B84-3741-AD42-3736339E2BE6}" type="slidenum">
              <a:rPr lang="en-US" smtClean="0"/>
              <a:pPr/>
              <a:t>21</a:t>
            </a:fld>
            <a:endParaRPr lang="en-US" dirty="0"/>
          </a:p>
        </p:txBody>
      </p:sp>
    </p:spTree>
    <p:extLst>
      <p:ext uri="{BB962C8B-B14F-4D97-AF65-F5344CB8AC3E}">
        <p14:creationId xmlns:p14="http://schemas.microsoft.com/office/powerpoint/2010/main" val="325286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2A5D-D7DC-C31F-B17E-363A3A7A0669}"/>
              </a:ext>
            </a:extLst>
          </p:cNvPr>
          <p:cNvSpPr>
            <a:spLocks noGrp="1"/>
          </p:cNvSpPr>
          <p:nvPr>
            <p:ph type="title"/>
          </p:nvPr>
        </p:nvSpPr>
        <p:spPr/>
        <p:txBody>
          <a:bodyPr/>
          <a:lstStyle/>
          <a:p>
            <a:r>
              <a:rPr lang="en-US" dirty="0"/>
              <a:t>Bill of Materials (BOM)</a:t>
            </a:r>
          </a:p>
        </p:txBody>
      </p:sp>
      <p:sp>
        <p:nvSpPr>
          <p:cNvPr id="3" name="Content Placeholder 2">
            <a:extLst>
              <a:ext uri="{FF2B5EF4-FFF2-40B4-BE49-F238E27FC236}">
                <a16:creationId xmlns:a16="http://schemas.microsoft.com/office/drawing/2014/main" id="{397B73A9-0AE7-3CF3-AEC6-2C7956759902}"/>
              </a:ext>
            </a:extLst>
          </p:cNvPr>
          <p:cNvSpPr>
            <a:spLocks noGrp="1"/>
          </p:cNvSpPr>
          <p:nvPr>
            <p:ph idx="1"/>
          </p:nvPr>
        </p:nvSpPr>
        <p:spPr/>
        <p:txBody>
          <a:bodyPr>
            <a:normAutofit fontScale="85000" lnSpcReduction="20000"/>
          </a:bodyPr>
          <a:lstStyle/>
          <a:p>
            <a:pPr fontAlgn="base"/>
            <a:r>
              <a:rPr lang="en-US" dirty="0"/>
              <a:t>The BOM provides an accounting of a contributor’s intended contributions. </a:t>
            </a:r>
          </a:p>
          <a:p>
            <a:pPr lvl="1" fontAlgn="base"/>
            <a:r>
              <a:rPr lang="en-US" dirty="0"/>
              <a:t>Used to help determine the contributor’s tier</a:t>
            </a:r>
          </a:p>
          <a:p>
            <a:pPr lvl="1" fontAlgn="base"/>
            <a:r>
              <a:rPr lang="en-US" dirty="0"/>
              <a:t>Hardware – Also used for Insurance purposes</a:t>
            </a:r>
          </a:p>
          <a:p>
            <a:pPr lvl="1" fontAlgn="base"/>
            <a:r>
              <a:rPr lang="en-US" dirty="0"/>
              <a:t>Tracking equipment in and out of the conference spaces</a:t>
            </a:r>
          </a:p>
          <a:p>
            <a:pPr fontAlgn="base"/>
            <a:r>
              <a:rPr lang="en-US" dirty="0"/>
              <a:t>The initial BOM is a best guess based on early work with teams. </a:t>
            </a:r>
          </a:p>
          <a:p>
            <a:pPr lvl="1" fontAlgn="base"/>
            <a:r>
              <a:rPr lang="en-US" dirty="0"/>
              <a:t>It should have the key “big-ticket” items.</a:t>
            </a:r>
          </a:p>
          <a:p>
            <a:pPr lvl="1" fontAlgn="base"/>
            <a:r>
              <a:rPr lang="en-US" dirty="0"/>
              <a:t>Determines initial contributor tier</a:t>
            </a:r>
          </a:p>
          <a:p>
            <a:pPr lvl="1" fontAlgn="base"/>
            <a:r>
              <a:rPr lang="en-US" b="1" i="1" u="sng" dirty="0"/>
              <a:t>Rough estimate is best – it can be adjusted.  Perfection is the enemy of ‘good enough’</a:t>
            </a:r>
          </a:p>
          <a:p>
            <a:pPr fontAlgn="base"/>
            <a:r>
              <a:rPr lang="en-US" dirty="0"/>
              <a:t>Middle BOM should refine big-ticket items and have a good guess of i.e. optics types/counts or “modules” in a big-ticket item</a:t>
            </a:r>
          </a:p>
          <a:p>
            <a:pPr lvl="1" fontAlgn="base"/>
            <a:r>
              <a:rPr lang="en-US" dirty="0"/>
              <a:t>Determines final contributor tier (along with extra mile contributions) </a:t>
            </a:r>
          </a:p>
          <a:p>
            <a:pPr fontAlgn="base"/>
            <a:r>
              <a:rPr lang="en-US" dirty="0"/>
              <a:t>Final BOM should reflect everything shipped to the conference. </a:t>
            </a:r>
          </a:p>
          <a:p>
            <a:pPr lvl="1" fontAlgn="base"/>
            <a:r>
              <a:rPr lang="en-US" dirty="0"/>
              <a:t>This is the list that will be submitted for final insurance purposes.</a:t>
            </a:r>
          </a:p>
          <a:p>
            <a:pPr lvl="1" fontAlgn="base"/>
            <a:r>
              <a:rPr lang="en-US" dirty="0"/>
              <a:t>BOL/Inventory will override BOMs but please provide updated BOMs as gear ships</a:t>
            </a:r>
          </a:p>
          <a:p>
            <a:pPr marL="0" indent="0">
              <a:buNone/>
            </a:pPr>
            <a:endParaRPr lang="en-US" dirty="0"/>
          </a:p>
        </p:txBody>
      </p:sp>
      <p:sp>
        <p:nvSpPr>
          <p:cNvPr id="4" name="Date Placeholder 3">
            <a:extLst>
              <a:ext uri="{FF2B5EF4-FFF2-40B4-BE49-F238E27FC236}">
                <a16:creationId xmlns:a16="http://schemas.microsoft.com/office/drawing/2014/main" id="{F583B3DB-F09B-38BA-73A6-2E6A06619D77}"/>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4AB4DF3D-F57A-B287-8E99-6703E1A1C220}"/>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B9D9FBD0-CFEB-A24F-99FF-B79420737939}"/>
              </a:ext>
            </a:extLst>
          </p:cNvPr>
          <p:cNvSpPr>
            <a:spLocks noGrp="1"/>
          </p:cNvSpPr>
          <p:nvPr>
            <p:ph type="sldNum" sz="quarter" idx="12"/>
          </p:nvPr>
        </p:nvSpPr>
        <p:spPr/>
        <p:txBody>
          <a:bodyPr/>
          <a:lstStyle/>
          <a:p>
            <a:fld id="{9CF76826-5B84-3741-AD42-3736339E2BE6}" type="slidenum">
              <a:rPr lang="en-US" smtClean="0"/>
              <a:pPr/>
              <a:t>22</a:t>
            </a:fld>
            <a:endParaRPr lang="en-US" dirty="0"/>
          </a:p>
        </p:txBody>
      </p:sp>
    </p:spTree>
    <p:extLst>
      <p:ext uri="{BB962C8B-B14F-4D97-AF65-F5344CB8AC3E}">
        <p14:creationId xmlns:p14="http://schemas.microsoft.com/office/powerpoint/2010/main" val="346999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8848-827A-8495-FBAE-7DA419763C67}"/>
              </a:ext>
            </a:extLst>
          </p:cNvPr>
          <p:cNvSpPr>
            <a:spLocks noGrp="1"/>
          </p:cNvSpPr>
          <p:nvPr>
            <p:ph type="title"/>
          </p:nvPr>
        </p:nvSpPr>
        <p:spPr/>
        <p:txBody>
          <a:bodyPr/>
          <a:lstStyle/>
          <a:p>
            <a:r>
              <a:rPr lang="en-US" dirty="0"/>
              <a:t>Bill of Materials (BOM) (</a:t>
            </a:r>
            <a:r>
              <a:rPr lang="en-US" dirty="0" err="1"/>
              <a:t>cont</a:t>
            </a:r>
            <a:r>
              <a:rPr lang="en-US" dirty="0"/>
              <a:t>)</a:t>
            </a:r>
          </a:p>
        </p:txBody>
      </p:sp>
      <p:sp>
        <p:nvSpPr>
          <p:cNvPr id="3" name="Content Placeholder 2">
            <a:extLst>
              <a:ext uri="{FF2B5EF4-FFF2-40B4-BE49-F238E27FC236}">
                <a16:creationId xmlns:a16="http://schemas.microsoft.com/office/drawing/2014/main" id="{ECA90693-8FCA-33BC-901D-8261FDD2B4FA}"/>
              </a:ext>
            </a:extLst>
          </p:cNvPr>
          <p:cNvSpPr>
            <a:spLocks noGrp="1"/>
          </p:cNvSpPr>
          <p:nvPr>
            <p:ph idx="1"/>
          </p:nvPr>
        </p:nvSpPr>
        <p:spPr/>
        <p:txBody>
          <a:bodyPr>
            <a:normAutofit fontScale="85000" lnSpcReduction="10000"/>
          </a:bodyPr>
          <a:lstStyle/>
          <a:p>
            <a:r>
              <a:rPr lang="en-US" sz="3000" b="1" i="1" u="sng" dirty="0"/>
              <a:t>We do not need 1gb or 10gb optics if your gear can support 3</a:t>
            </a:r>
            <a:r>
              <a:rPr lang="en-US" sz="3000" b="1" i="1" u="sng" baseline="30000" dirty="0"/>
              <a:t>rd</a:t>
            </a:r>
            <a:r>
              <a:rPr lang="en-US" sz="3000" b="1" i="1" u="sng" dirty="0"/>
              <a:t> party optics</a:t>
            </a:r>
          </a:p>
          <a:p>
            <a:pPr lvl="1"/>
            <a:r>
              <a:rPr lang="en-US" dirty="0"/>
              <a:t>SCinet owns enough optics for our typical uses</a:t>
            </a:r>
          </a:p>
          <a:p>
            <a:pPr lvl="1"/>
            <a:r>
              <a:rPr lang="en-US" dirty="0"/>
              <a:t>NOTE: The minimum floor connection for exhibitors in 2026 will be 10gb</a:t>
            </a:r>
          </a:p>
          <a:p>
            <a:pPr lvl="1"/>
            <a:r>
              <a:rPr lang="en-US" dirty="0"/>
              <a:t>If you must use branded 1gb or 10gb optics please make sure Contributor Relations and Logistics know to expect those optics (check the box on the BOM form for the line item)</a:t>
            </a:r>
          </a:p>
          <a:p>
            <a:r>
              <a:rPr lang="en-US" dirty="0"/>
              <a:t>BOM template at </a:t>
            </a:r>
            <a:r>
              <a:rPr lang="en-US" dirty="0">
                <a:hlinkClick r:id="rId2"/>
              </a:rPr>
              <a:t>https://tinyurl.com/SC26-BOM</a:t>
            </a:r>
            <a:endParaRPr lang="en-US" dirty="0"/>
          </a:p>
          <a:p>
            <a:r>
              <a:rPr lang="en-US" dirty="0"/>
              <a:t>Final tier evaluation determined on November 13 (after gear check-in)</a:t>
            </a:r>
          </a:p>
          <a:p>
            <a:pPr lvl="1"/>
            <a:r>
              <a:rPr lang="en-US" dirty="0"/>
              <a:t>This ensures that final arrival of equipment is reflecting your achieved levels</a:t>
            </a:r>
          </a:p>
          <a:p>
            <a:pPr lvl="1"/>
            <a:r>
              <a:rPr lang="en-US" dirty="0"/>
              <a:t>CR/Logistics will work with team leads to determine if any gear replacements are sufficiently similar to September BOM valuations</a:t>
            </a:r>
          </a:p>
          <a:p>
            <a:pPr lvl="1"/>
            <a:r>
              <a:rPr lang="en-US" dirty="0"/>
              <a:t>We recognize supply chain issues, loaned gear availability issues, etc. but want to ensure contributors are making an effort to help ensure the SCinet network is successful </a:t>
            </a:r>
          </a:p>
          <a:p>
            <a:pPr marL="0" indent="0">
              <a:buNone/>
            </a:pPr>
            <a:r>
              <a:rPr lang="en-US" dirty="0"/>
              <a:t> </a:t>
            </a:r>
          </a:p>
        </p:txBody>
      </p:sp>
      <p:sp>
        <p:nvSpPr>
          <p:cNvPr id="4" name="Date Placeholder 3">
            <a:extLst>
              <a:ext uri="{FF2B5EF4-FFF2-40B4-BE49-F238E27FC236}">
                <a16:creationId xmlns:a16="http://schemas.microsoft.com/office/drawing/2014/main" id="{1CF25A83-1166-A380-9F01-AE2E1590B5F9}"/>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611681CE-23AC-299C-C745-B62E3D263977}"/>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30E14A2D-1EE1-43ED-69AE-FE08CE9444A9}"/>
              </a:ext>
            </a:extLst>
          </p:cNvPr>
          <p:cNvSpPr>
            <a:spLocks noGrp="1"/>
          </p:cNvSpPr>
          <p:nvPr>
            <p:ph type="sldNum" sz="quarter" idx="12"/>
          </p:nvPr>
        </p:nvSpPr>
        <p:spPr/>
        <p:txBody>
          <a:bodyPr/>
          <a:lstStyle/>
          <a:p>
            <a:fld id="{9CF76826-5B84-3741-AD42-3736339E2BE6}" type="slidenum">
              <a:rPr lang="en-US" smtClean="0"/>
              <a:pPr/>
              <a:t>23</a:t>
            </a:fld>
            <a:endParaRPr lang="en-US" dirty="0"/>
          </a:p>
        </p:txBody>
      </p:sp>
    </p:spTree>
    <p:extLst>
      <p:ext uri="{BB962C8B-B14F-4D97-AF65-F5344CB8AC3E}">
        <p14:creationId xmlns:p14="http://schemas.microsoft.com/office/powerpoint/2010/main" val="55976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0686-BD60-0239-D412-51C86676BFF6}"/>
              </a:ext>
            </a:extLst>
          </p:cNvPr>
          <p:cNvSpPr>
            <a:spLocks noGrp="1"/>
          </p:cNvSpPr>
          <p:nvPr>
            <p:ph type="title"/>
          </p:nvPr>
        </p:nvSpPr>
        <p:spPr/>
        <p:txBody>
          <a:bodyPr/>
          <a:lstStyle/>
          <a:p>
            <a:r>
              <a:rPr lang="en-US" dirty="0"/>
              <a:t>Inbound Shipping</a:t>
            </a:r>
          </a:p>
        </p:txBody>
      </p:sp>
      <p:sp>
        <p:nvSpPr>
          <p:cNvPr id="3" name="Content Placeholder 2">
            <a:extLst>
              <a:ext uri="{FF2B5EF4-FFF2-40B4-BE49-F238E27FC236}">
                <a16:creationId xmlns:a16="http://schemas.microsoft.com/office/drawing/2014/main" id="{6BF8C24D-66CA-3D45-5637-CEB4FAFC3697}"/>
              </a:ext>
            </a:extLst>
          </p:cNvPr>
          <p:cNvSpPr>
            <a:spLocks noGrp="1"/>
          </p:cNvSpPr>
          <p:nvPr>
            <p:ph idx="1"/>
          </p:nvPr>
        </p:nvSpPr>
        <p:spPr/>
        <p:txBody>
          <a:bodyPr>
            <a:normAutofit fontScale="92500" lnSpcReduction="20000"/>
          </a:bodyPr>
          <a:lstStyle/>
          <a:p>
            <a:pPr fontAlgn="base"/>
            <a:r>
              <a:rPr lang="en-US" dirty="0"/>
              <a:t>Receiving handled by Freeman is the default, and preferred </a:t>
            </a:r>
          </a:p>
          <a:p>
            <a:pPr fontAlgn="base"/>
            <a:r>
              <a:rPr lang="en-US" dirty="0"/>
              <a:t>Provided shipping labels must be on every item (at least one per box and one per side on pallets)</a:t>
            </a:r>
          </a:p>
          <a:p>
            <a:pPr fontAlgn="base"/>
            <a:r>
              <a:rPr lang="en-US" dirty="0"/>
              <a:t>Labels are available on the CR Wiki:</a:t>
            </a:r>
          </a:p>
          <a:p>
            <a:pPr lvl="1" fontAlgn="base"/>
            <a:r>
              <a:rPr lang="en-US" dirty="0">
                <a:hlinkClick r:id="rId2"/>
              </a:rPr>
              <a:t>https://tinyurl.com/SC26-ShippingLabel</a:t>
            </a:r>
            <a:r>
              <a:rPr lang="en-US" dirty="0"/>
              <a:t> </a:t>
            </a:r>
          </a:p>
          <a:p>
            <a:pPr fontAlgn="base"/>
            <a:r>
              <a:rPr lang="en-US" b="1" dirty="0"/>
              <a:t>All shipments are strongly encouraged to provide tracking information to CR/Logistics but shipments with Optics MUST provide tracking information</a:t>
            </a:r>
          </a:p>
          <a:p>
            <a:pPr fontAlgn="base"/>
            <a:r>
              <a:rPr lang="en-US" dirty="0"/>
              <a:t>Inventoried gear list will supersede the final BOM for insurance purposes</a:t>
            </a:r>
          </a:p>
          <a:p>
            <a:pPr fontAlgn="base"/>
            <a:r>
              <a:rPr lang="en-US" dirty="0"/>
              <a:t>Differences between the Inventory list and BOM require a signature by a representative of the contributor or SCinet team lead.</a:t>
            </a:r>
          </a:p>
          <a:p>
            <a:pPr fontAlgn="base"/>
            <a:r>
              <a:rPr lang="en-US" dirty="0"/>
              <a:t>Contributors need to arrange inbound shipping</a:t>
            </a:r>
          </a:p>
          <a:p>
            <a:endParaRPr lang="en-US" dirty="0"/>
          </a:p>
        </p:txBody>
      </p:sp>
      <p:sp>
        <p:nvSpPr>
          <p:cNvPr id="4" name="Date Placeholder 3">
            <a:extLst>
              <a:ext uri="{FF2B5EF4-FFF2-40B4-BE49-F238E27FC236}">
                <a16:creationId xmlns:a16="http://schemas.microsoft.com/office/drawing/2014/main" id="{9153B380-7C3C-6ED3-B731-3D95025529A1}"/>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9BEAC688-6594-C30E-A8FF-D9A86F3DB1AD}"/>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FE9F1A9D-A23C-FF0A-D5C5-24866D9803A6}"/>
              </a:ext>
            </a:extLst>
          </p:cNvPr>
          <p:cNvSpPr>
            <a:spLocks noGrp="1"/>
          </p:cNvSpPr>
          <p:nvPr>
            <p:ph type="sldNum" sz="quarter" idx="12"/>
          </p:nvPr>
        </p:nvSpPr>
        <p:spPr/>
        <p:txBody>
          <a:bodyPr/>
          <a:lstStyle/>
          <a:p>
            <a:fld id="{9CF76826-5B84-3741-AD42-3736339E2BE6}" type="slidenum">
              <a:rPr lang="en-US" smtClean="0"/>
              <a:pPr/>
              <a:t>24</a:t>
            </a:fld>
            <a:endParaRPr lang="en-US" dirty="0"/>
          </a:p>
        </p:txBody>
      </p:sp>
    </p:spTree>
    <p:extLst>
      <p:ext uri="{BB962C8B-B14F-4D97-AF65-F5344CB8AC3E}">
        <p14:creationId xmlns:p14="http://schemas.microsoft.com/office/powerpoint/2010/main" val="293965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51C6-3BA8-110D-F124-475ED6CBAA9B}"/>
              </a:ext>
            </a:extLst>
          </p:cNvPr>
          <p:cNvSpPr>
            <a:spLocks noGrp="1"/>
          </p:cNvSpPr>
          <p:nvPr>
            <p:ph type="title"/>
          </p:nvPr>
        </p:nvSpPr>
        <p:spPr/>
        <p:txBody>
          <a:bodyPr/>
          <a:lstStyle/>
          <a:p>
            <a:r>
              <a:rPr lang="en-US" dirty="0"/>
              <a:t>Shipping Label</a:t>
            </a:r>
          </a:p>
        </p:txBody>
      </p:sp>
      <p:pic>
        <p:nvPicPr>
          <p:cNvPr id="8" name="Content Placeholder 7">
            <a:extLst>
              <a:ext uri="{FF2B5EF4-FFF2-40B4-BE49-F238E27FC236}">
                <a16:creationId xmlns:a16="http://schemas.microsoft.com/office/drawing/2014/main" id="{A47039E5-8CF4-552B-3F03-C2EE31F01BDC}"/>
              </a:ext>
            </a:extLst>
          </p:cNvPr>
          <p:cNvPicPr>
            <a:picLocks noGrp="1" noChangeAspect="1"/>
          </p:cNvPicPr>
          <p:nvPr>
            <p:ph idx="1"/>
          </p:nvPr>
        </p:nvPicPr>
        <p:blipFill>
          <a:blip r:embed="rId2"/>
          <a:stretch>
            <a:fillRect/>
          </a:stretch>
        </p:blipFill>
        <p:spPr>
          <a:xfrm>
            <a:off x="2952361" y="1360488"/>
            <a:ext cx="6287277" cy="4816475"/>
          </a:xfrm>
          <a:prstGeom prst="rect">
            <a:avLst/>
          </a:prstGeom>
        </p:spPr>
      </p:pic>
      <p:sp>
        <p:nvSpPr>
          <p:cNvPr id="4" name="Date Placeholder 3">
            <a:extLst>
              <a:ext uri="{FF2B5EF4-FFF2-40B4-BE49-F238E27FC236}">
                <a16:creationId xmlns:a16="http://schemas.microsoft.com/office/drawing/2014/main" id="{A34851BB-CED6-AA4E-C281-A091031F2409}"/>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B800AF54-8C04-FEF7-4A15-75675BB3F70B}"/>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9CE32E6C-C267-B8B1-49C7-4DD417782960}"/>
              </a:ext>
            </a:extLst>
          </p:cNvPr>
          <p:cNvSpPr>
            <a:spLocks noGrp="1"/>
          </p:cNvSpPr>
          <p:nvPr>
            <p:ph type="sldNum" sz="quarter" idx="12"/>
          </p:nvPr>
        </p:nvSpPr>
        <p:spPr/>
        <p:txBody>
          <a:bodyPr/>
          <a:lstStyle/>
          <a:p>
            <a:fld id="{9CF76826-5B84-3741-AD42-3736339E2BE6}" type="slidenum">
              <a:rPr lang="en-US" smtClean="0"/>
              <a:pPr/>
              <a:t>25</a:t>
            </a:fld>
            <a:endParaRPr lang="en-US" dirty="0"/>
          </a:p>
        </p:txBody>
      </p:sp>
    </p:spTree>
    <p:extLst>
      <p:ext uri="{BB962C8B-B14F-4D97-AF65-F5344CB8AC3E}">
        <p14:creationId xmlns:p14="http://schemas.microsoft.com/office/powerpoint/2010/main" val="255913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BF81-E017-4CCE-A281-56AA842B5B83}"/>
              </a:ext>
            </a:extLst>
          </p:cNvPr>
          <p:cNvSpPr>
            <a:spLocks noGrp="1"/>
          </p:cNvSpPr>
          <p:nvPr>
            <p:ph type="title"/>
          </p:nvPr>
        </p:nvSpPr>
        <p:spPr/>
        <p:txBody>
          <a:bodyPr/>
          <a:lstStyle/>
          <a:p>
            <a:r>
              <a:rPr lang="en-US" dirty="0"/>
              <a:t>Outbound Shipping</a:t>
            </a:r>
          </a:p>
        </p:txBody>
      </p:sp>
      <p:sp>
        <p:nvSpPr>
          <p:cNvPr id="3" name="Content Placeholder 2">
            <a:extLst>
              <a:ext uri="{FF2B5EF4-FFF2-40B4-BE49-F238E27FC236}">
                <a16:creationId xmlns:a16="http://schemas.microsoft.com/office/drawing/2014/main" id="{7F7ED659-39AB-4D2B-E884-2001667053AC}"/>
              </a:ext>
            </a:extLst>
          </p:cNvPr>
          <p:cNvSpPr>
            <a:spLocks noGrp="1"/>
          </p:cNvSpPr>
          <p:nvPr>
            <p:ph idx="1"/>
          </p:nvPr>
        </p:nvSpPr>
        <p:spPr/>
        <p:txBody>
          <a:bodyPr>
            <a:normAutofit fontScale="70000" lnSpcReduction="20000"/>
          </a:bodyPr>
          <a:lstStyle/>
          <a:p>
            <a:pPr fontAlgn="base"/>
            <a:r>
              <a:rPr lang="en-US" sz="4000" b="1" i="1" u="sng" dirty="0"/>
              <a:t>Preference is to ship via Freeman</a:t>
            </a:r>
          </a:p>
          <a:p>
            <a:pPr lvl="1" fontAlgn="base"/>
            <a:r>
              <a:rPr lang="en-US" dirty="0"/>
              <a:t>Shipping via other carries require you to hand carry the equipment out of convention center or arrange pickup</a:t>
            </a:r>
          </a:p>
          <a:p>
            <a:pPr lvl="1" fontAlgn="base"/>
            <a:r>
              <a:rPr lang="en-US" dirty="0"/>
              <a:t>Current plan of record is outbound shipping via Freeman will be covered by SCinet</a:t>
            </a:r>
          </a:p>
          <a:p>
            <a:pPr fontAlgn="base"/>
            <a:r>
              <a:rPr lang="en-US" dirty="0"/>
              <a:t>CR/Logistics will apply shipping labels on all equipment boxes</a:t>
            </a:r>
          </a:p>
          <a:p>
            <a:pPr fontAlgn="base"/>
            <a:r>
              <a:rPr lang="en-US" dirty="0"/>
              <a:t>Verify outbound equipment with the check-in inventory list</a:t>
            </a:r>
          </a:p>
          <a:p>
            <a:pPr fontAlgn="base"/>
            <a:r>
              <a:rPr lang="en-US" dirty="0"/>
              <a:t>Hand carried equipment requires a signature which releases all responsibility to the signatory</a:t>
            </a:r>
          </a:p>
          <a:p>
            <a:pPr lvl="1" fontAlgn="base"/>
            <a:r>
              <a:rPr lang="en-US" dirty="0"/>
              <a:t>Hand carry items will be dispatched as they are checked in and cannot be guaranteed to be ready by any specific time during teardown. CR/Logistics will make a “best effort” to get hand carry items released early if informed ahead of time</a:t>
            </a:r>
            <a:endParaRPr lang="en-US" sz="1800" dirty="0"/>
          </a:p>
          <a:p>
            <a:pPr fontAlgn="base"/>
            <a:r>
              <a:rPr lang="en-US" dirty="0"/>
              <a:t>More details from Logistics closer to the conference</a:t>
            </a:r>
            <a:br>
              <a:rPr lang="en-US" dirty="0"/>
            </a:br>
            <a:endParaRPr lang="en-US" sz="2200" dirty="0"/>
          </a:p>
          <a:p>
            <a:pPr fontAlgn="base"/>
            <a:r>
              <a:rPr lang="en-US" dirty="0"/>
              <a:t>Outbound shipping information due before show starts (Logistics/CR will send email for an outbound shipping form)</a:t>
            </a:r>
          </a:p>
          <a:p>
            <a:pPr marL="0" indent="0">
              <a:buNone/>
            </a:pPr>
            <a:br>
              <a:rPr lang="en-US" dirty="0"/>
            </a:br>
            <a:br>
              <a:rPr lang="en-US" dirty="0"/>
            </a:br>
            <a:endParaRPr lang="en-US" dirty="0"/>
          </a:p>
        </p:txBody>
      </p:sp>
      <p:sp>
        <p:nvSpPr>
          <p:cNvPr id="4" name="Date Placeholder 3">
            <a:extLst>
              <a:ext uri="{FF2B5EF4-FFF2-40B4-BE49-F238E27FC236}">
                <a16:creationId xmlns:a16="http://schemas.microsoft.com/office/drawing/2014/main" id="{766B4F98-C968-E889-3978-C1255D347D45}"/>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BA5F8211-D211-B7D7-E74A-C731F44D709D}"/>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B3187700-C1DB-3007-BFDC-0354A9D1042C}"/>
              </a:ext>
            </a:extLst>
          </p:cNvPr>
          <p:cNvSpPr>
            <a:spLocks noGrp="1"/>
          </p:cNvSpPr>
          <p:nvPr>
            <p:ph type="sldNum" sz="quarter" idx="12"/>
          </p:nvPr>
        </p:nvSpPr>
        <p:spPr/>
        <p:txBody>
          <a:bodyPr/>
          <a:lstStyle/>
          <a:p>
            <a:fld id="{9CF76826-5B84-3741-AD42-3736339E2BE6}" type="slidenum">
              <a:rPr lang="en-US" smtClean="0"/>
              <a:pPr/>
              <a:t>26</a:t>
            </a:fld>
            <a:endParaRPr lang="en-US" dirty="0"/>
          </a:p>
        </p:txBody>
      </p:sp>
    </p:spTree>
    <p:extLst>
      <p:ext uri="{BB962C8B-B14F-4D97-AF65-F5344CB8AC3E}">
        <p14:creationId xmlns:p14="http://schemas.microsoft.com/office/powerpoint/2010/main" val="258145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B1D8-5459-C917-E146-8035812C19C1}"/>
              </a:ext>
            </a:extLst>
          </p:cNvPr>
          <p:cNvSpPr>
            <a:spLocks noGrp="1"/>
          </p:cNvSpPr>
          <p:nvPr>
            <p:ph type="title"/>
          </p:nvPr>
        </p:nvSpPr>
        <p:spPr/>
        <p:txBody>
          <a:bodyPr/>
          <a:lstStyle/>
          <a:p>
            <a:r>
              <a:rPr lang="en-US" dirty="0"/>
              <a:t>Key Dates</a:t>
            </a:r>
          </a:p>
        </p:txBody>
      </p:sp>
      <p:sp>
        <p:nvSpPr>
          <p:cNvPr id="3" name="Content Placeholder 2">
            <a:extLst>
              <a:ext uri="{FF2B5EF4-FFF2-40B4-BE49-F238E27FC236}">
                <a16:creationId xmlns:a16="http://schemas.microsoft.com/office/drawing/2014/main" id="{2BBE0BF6-053C-4431-AC25-05FD071BE8A5}"/>
              </a:ext>
            </a:extLst>
          </p:cNvPr>
          <p:cNvSpPr>
            <a:spLocks noGrp="1"/>
          </p:cNvSpPr>
          <p:nvPr>
            <p:ph idx="1"/>
          </p:nvPr>
        </p:nvSpPr>
        <p:spPr>
          <a:xfrm>
            <a:off x="838200" y="1361208"/>
            <a:ext cx="5357884" cy="4815755"/>
          </a:xfrm>
        </p:spPr>
        <p:txBody>
          <a:bodyPr>
            <a:noAutofit/>
          </a:bodyPr>
          <a:lstStyle/>
          <a:p>
            <a:pPr fontAlgn="base"/>
            <a:r>
              <a:rPr lang="en-US" sz="1800" dirty="0"/>
              <a:t>Contributor Intent to Participate Due Friday, May 29</a:t>
            </a:r>
          </a:p>
          <a:p>
            <a:pPr fontAlgn="base"/>
            <a:r>
              <a:rPr lang="en-US" sz="1800" dirty="0"/>
              <a:t>Initial Bill of Materials Friday, June 19</a:t>
            </a:r>
          </a:p>
          <a:p>
            <a:pPr fontAlgn="base"/>
            <a:r>
              <a:rPr lang="en-US" sz="1800" dirty="0"/>
              <a:t>Liability Waivers due Friday, June 19</a:t>
            </a:r>
          </a:p>
          <a:p>
            <a:pPr fontAlgn="base"/>
            <a:r>
              <a:rPr lang="en-US" sz="1800" dirty="0"/>
              <a:t>Updated Bill of Materials Due Friday, August 7</a:t>
            </a:r>
          </a:p>
          <a:p>
            <a:pPr fontAlgn="base"/>
            <a:r>
              <a:rPr lang="en-US" sz="1800" dirty="0"/>
              <a:t>Final Bill of Materials Due (used for insurance) Friday, September 4</a:t>
            </a:r>
          </a:p>
          <a:p>
            <a:pPr fontAlgn="base"/>
            <a:r>
              <a:rPr lang="en-US" sz="1800" dirty="0"/>
              <a:t>Outbound Shipper Paperwork Submitted Friday, September 4</a:t>
            </a:r>
          </a:p>
          <a:p>
            <a:pPr fontAlgn="base"/>
            <a:r>
              <a:rPr lang="en-US" sz="1800" dirty="0"/>
              <a:t>Loaned Equipment Received Wednesday, October 14</a:t>
            </a:r>
          </a:p>
          <a:p>
            <a:pPr fontAlgn="base"/>
            <a:r>
              <a:rPr lang="en-US" sz="1800" dirty="0"/>
              <a:t>“Extra Mile” Contribution Declaration Friday, August 28</a:t>
            </a:r>
          </a:p>
          <a:p>
            <a:pPr fontAlgn="base"/>
            <a:r>
              <a:rPr lang="en-US" sz="1800" b="1" dirty="0"/>
              <a:t>Contributor Logos submitted Friday, July 31</a:t>
            </a:r>
          </a:p>
          <a:p>
            <a:pPr fontAlgn="base"/>
            <a:r>
              <a:rPr lang="en-US" sz="1800" dirty="0"/>
              <a:t>SCinet Panel Artwork submitted Friday, September 4</a:t>
            </a:r>
          </a:p>
          <a:p>
            <a:pPr marL="0" indent="0">
              <a:buNone/>
            </a:pPr>
            <a:endParaRPr lang="en-US" sz="1800" dirty="0"/>
          </a:p>
        </p:txBody>
      </p:sp>
      <p:sp>
        <p:nvSpPr>
          <p:cNvPr id="4" name="Date Placeholder 3">
            <a:extLst>
              <a:ext uri="{FF2B5EF4-FFF2-40B4-BE49-F238E27FC236}">
                <a16:creationId xmlns:a16="http://schemas.microsoft.com/office/drawing/2014/main" id="{43B72E9B-B22C-ABCC-08C0-61C9D9371303}"/>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C7E3F01D-C74A-A9D3-2D9F-F2BC730CD229}"/>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6EC1E34C-FF1B-882E-CA30-3239E9C28DA5}"/>
              </a:ext>
            </a:extLst>
          </p:cNvPr>
          <p:cNvSpPr>
            <a:spLocks noGrp="1"/>
          </p:cNvSpPr>
          <p:nvPr>
            <p:ph type="sldNum" sz="quarter" idx="12"/>
          </p:nvPr>
        </p:nvSpPr>
        <p:spPr/>
        <p:txBody>
          <a:bodyPr/>
          <a:lstStyle/>
          <a:p>
            <a:fld id="{9CF76826-5B84-3741-AD42-3736339E2BE6}" type="slidenum">
              <a:rPr lang="en-US" smtClean="0"/>
              <a:pPr/>
              <a:t>27</a:t>
            </a:fld>
            <a:endParaRPr lang="en-US" dirty="0"/>
          </a:p>
        </p:txBody>
      </p:sp>
      <p:sp>
        <p:nvSpPr>
          <p:cNvPr id="7" name="Content Placeholder 2">
            <a:extLst>
              <a:ext uri="{FF2B5EF4-FFF2-40B4-BE49-F238E27FC236}">
                <a16:creationId xmlns:a16="http://schemas.microsoft.com/office/drawing/2014/main" id="{C9132ED8-B687-6F00-F778-7DDCA5F67422}"/>
              </a:ext>
            </a:extLst>
          </p:cNvPr>
          <p:cNvSpPr txBox="1">
            <a:spLocks/>
          </p:cNvSpPr>
          <p:nvPr/>
        </p:nvSpPr>
        <p:spPr>
          <a:xfrm>
            <a:off x="6190397" y="1336187"/>
            <a:ext cx="5357884" cy="4815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dirty="0"/>
              <a:t>Request complimentary exhibitor passes Friday, October 30</a:t>
            </a:r>
          </a:p>
          <a:p>
            <a:pPr fontAlgn="base"/>
            <a:r>
              <a:rPr lang="en-US" sz="1800" dirty="0"/>
              <a:t>Network connection transfer request submitted Friday, September 25</a:t>
            </a:r>
          </a:p>
          <a:p>
            <a:pPr fontAlgn="base"/>
            <a:r>
              <a:rPr lang="en-US" sz="1800" dirty="0"/>
              <a:t>Co-branded Apparel Shipment Received Wednesday, October 14</a:t>
            </a:r>
          </a:p>
          <a:p>
            <a:pPr fontAlgn="base"/>
            <a:r>
              <a:rPr lang="en-US" sz="1800" dirty="0"/>
              <a:t>Confirmation of Initial Benefit Level Achieved Friday, August 14</a:t>
            </a:r>
          </a:p>
          <a:p>
            <a:pPr fontAlgn="base"/>
            <a:r>
              <a:rPr lang="en-US" sz="1800" dirty="0"/>
              <a:t>Apparel Sizes and Quantities Released Friday, August 14</a:t>
            </a:r>
          </a:p>
          <a:p>
            <a:pPr fontAlgn="base"/>
            <a:r>
              <a:rPr lang="en-US" sz="1800" dirty="0"/>
              <a:t>Final Valuation Change Deadline Friday, September 4</a:t>
            </a:r>
          </a:p>
          <a:p>
            <a:pPr fontAlgn="base"/>
            <a:r>
              <a:rPr lang="en-US" sz="1800" b="1" dirty="0"/>
              <a:t>Confirmation of Final Benefit Level Achieved Friday, November 13</a:t>
            </a:r>
          </a:p>
          <a:p>
            <a:pPr fontAlgn="base"/>
            <a:r>
              <a:rPr lang="en-US" sz="1800" dirty="0"/>
              <a:t>Freeman Outbound Shipping Date Saturday, November 21</a:t>
            </a:r>
          </a:p>
          <a:p>
            <a:endParaRPr lang="en-US" sz="1800" dirty="0"/>
          </a:p>
        </p:txBody>
      </p:sp>
    </p:spTree>
    <p:extLst>
      <p:ext uri="{BB962C8B-B14F-4D97-AF65-F5344CB8AC3E}">
        <p14:creationId xmlns:p14="http://schemas.microsoft.com/office/powerpoint/2010/main" val="706550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1FA2-7C9D-B56A-BAF8-2BC6005984E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A8D6B88-B3EB-7EC4-DB82-3890D8482D73}"/>
              </a:ext>
            </a:extLst>
          </p:cNvPr>
          <p:cNvSpPr>
            <a:spLocks noGrp="1"/>
          </p:cNvSpPr>
          <p:nvPr>
            <p:ph idx="1"/>
          </p:nvPr>
        </p:nvSpPr>
        <p:spPr/>
        <p:txBody>
          <a:bodyPr/>
          <a:lstStyle/>
          <a:p>
            <a:pPr fontAlgn="base"/>
            <a:r>
              <a:rPr lang="en-US" dirty="0"/>
              <a:t>CR Portal:</a:t>
            </a:r>
          </a:p>
          <a:p>
            <a:pPr lvl="1" fontAlgn="base"/>
            <a:r>
              <a:rPr lang="en-US" u="sng" dirty="0">
                <a:hlinkClick r:id="rId2"/>
              </a:rPr>
              <a:t>https://scinet.supercomputing.org/contributor-relations</a:t>
            </a:r>
            <a:endParaRPr lang="en-US" sz="2800" dirty="0"/>
          </a:p>
          <a:p>
            <a:pPr lvl="1" fontAlgn="base"/>
            <a:r>
              <a:rPr lang="en-US" dirty="0"/>
              <a:t>Forms, shipping labels, these slides, this presentation’s recording, CR Guidebook, table of important dates</a:t>
            </a:r>
          </a:p>
          <a:p>
            <a:pPr fontAlgn="base"/>
            <a:r>
              <a:rPr lang="en-US" dirty="0"/>
              <a:t>Contributor Relations Email:</a:t>
            </a:r>
          </a:p>
          <a:p>
            <a:pPr lvl="1" fontAlgn="base"/>
            <a:r>
              <a:rPr lang="en-US" dirty="0">
                <a:hlinkClick r:id="rId3"/>
              </a:rPr>
              <a:t>contributor-relations@scinet.supercomputing.org</a:t>
            </a:r>
            <a:r>
              <a:rPr lang="en-US" sz="2800" dirty="0"/>
              <a:t> </a:t>
            </a:r>
            <a:br>
              <a:rPr lang="en-US" dirty="0"/>
            </a:br>
            <a:endParaRPr lang="en-US" dirty="0"/>
          </a:p>
        </p:txBody>
      </p:sp>
      <p:sp>
        <p:nvSpPr>
          <p:cNvPr id="4" name="Date Placeholder 3">
            <a:extLst>
              <a:ext uri="{FF2B5EF4-FFF2-40B4-BE49-F238E27FC236}">
                <a16:creationId xmlns:a16="http://schemas.microsoft.com/office/drawing/2014/main" id="{8484F6B0-C4A0-7646-3448-E8B56B602325}"/>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5C788B07-0C12-F081-1630-5ACB05C43433}"/>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0B70BB5B-59B1-19D5-65DC-7F05ADF2DA15}"/>
              </a:ext>
            </a:extLst>
          </p:cNvPr>
          <p:cNvSpPr>
            <a:spLocks noGrp="1"/>
          </p:cNvSpPr>
          <p:nvPr>
            <p:ph type="sldNum" sz="quarter" idx="12"/>
          </p:nvPr>
        </p:nvSpPr>
        <p:spPr/>
        <p:txBody>
          <a:bodyPr/>
          <a:lstStyle/>
          <a:p>
            <a:fld id="{9CF76826-5B84-3741-AD42-3736339E2BE6}" type="slidenum">
              <a:rPr lang="en-US" smtClean="0"/>
              <a:pPr/>
              <a:t>28</a:t>
            </a:fld>
            <a:endParaRPr lang="en-US" dirty="0"/>
          </a:p>
        </p:txBody>
      </p:sp>
    </p:spTree>
    <p:extLst>
      <p:ext uri="{BB962C8B-B14F-4D97-AF65-F5344CB8AC3E}">
        <p14:creationId xmlns:p14="http://schemas.microsoft.com/office/powerpoint/2010/main" val="3271769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14C7-5116-77E6-4215-C3E5A4E2303A}"/>
              </a:ext>
            </a:extLst>
          </p:cNvPr>
          <p:cNvSpPr>
            <a:spLocks noGrp="1"/>
          </p:cNvSpPr>
          <p:nvPr>
            <p:ph type="title"/>
          </p:nvPr>
        </p:nvSpPr>
        <p:spPr>
          <a:xfrm>
            <a:off x="838200" y="169709"/>
            <a:ext cx="7772400" cy="565976"/>
          </a:xfrm>
        </p:spPr>
        <p:txBody>
          <a:bodyPr/>
          <a:lstStyle/>
          <a:p>
            <a:r>
              <a:rPr lang="en-US" dirty="0"/>
              <a:t>Questions?</a:t>
            </a:r>
          </a:p>
        </p:txBody>
      </p:sp>
      <p:sp>
        <p:nvSpPr>
          <p:cNvPr id="3" name="Content Placeholder 2">
            <a:extLst>
              <a:ext uri="{FF2B5EF4-FFF2-40B4-BE49-F238E27FC236}">
                <a16:creationId xmlns:a16="http://schemas.microsoft.com/office/drawing/2014/main" id="{7E35A6C7-D6AA-1A40-9C86-1ABFC1704EA0}"/>
              </a:ext>
            </a:extLst>
          </p:cNvPr>
          <p:cNvSpPr>
            <a:spLocks noGrp="1"/>
          </p:cNvSpPr>
          <p:nvPr>
            <p:ph idx="1"/>
          </p:nvPr>
        </p:nvSpPr>
        <p:spPr/>
        <p:txBody>
          <a:bodyPr/>
          <a:lstStyle/>
          <a:p>
            <a:r>
              <a:rPr lang="en-US" dirty="0"/>
              <a:t>Questions?</a:t>
            </a:r>
          </a:p>
        </p:txBody>
      </p:sp>
      <p:sp>
        <p:nvSpPr>
          <p:cNvPr id="4" name="Date Placeholder 3">
            <a:extLst>
              <a:ext uri="{FF2B5EF4-FFF2-40B4-BE49-F238E27FC236}">
                <a16:creationId xmlns:a16="http://schemas.microsoft.com/office/drawing/2014/main" id="{2B8DDD78-0993-FF16-92CE-BE4BA84CD700}"/>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ED385A79-3065-DD32-ACF7-A0828292657F}"/>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44F9CE24-FD37-F051-CB0C-612EC3D91D32}"/>
              </a:ext>
            </a:extLst>
          </p:cNvPr>
          <p:cNvSpPr>
            <a:spLocks noGrp="1"/>
          </p:cNvSpPr>
          <p:nvPr>
            <p:ph type="sldNum" sz="quarter" idx="12"/>
          </p:nvPr>
        </p:nvSpPr>
        <p:spPr/>
        <p:txBody>
          <a:bodyPr/>
          <a:lstStyle/>
          <a:p>
            <a:fld id="{9CF76826-5B84-3741-AD42-3736339E2BE6}" type="slidenum">
              <a:rPr lang="en-US" smtClean="0"/>
              <a:pPr/>
              <a:t>29</a:t>
            </a:fld>
            <a:endParaRPr lang="en-US" dirty="0"/>
          </a:p>
        </p:txBody>
      </p:sp>
    </p:spTree>
    <p:extLst>
      <p:ext uri="{BB962C8B-B14F-4D97-AF65-F5344CB8AC3E}">
        <p14:creationId xmlns:p14="http://schemas.microsoft.com/office/powerpoint/2010/main" val="294296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9;p10">
            <a:extLst>
              <a:ext uri="{FF2B5EF4-FFF2-40B4-BE49-F238E27FC236}">
                <a16:creationId xmlns:a16="http://schemas.microsoft.com/office/drawing/2014/main" id="{8C23CEDD-27E3-4835-68BF-648001587222}"/>
              </a:ext>
            </a:extLst>
          </p:cNvPr>
          <p:cNvPicPr preferRelativeResize="0"/>
          <p:nvPr/>
        </p:nvPicPr>
        <p:blipFill rotWithShape="1">
          <a:blip r:embed="rId2">
            <a:alphaModFix/>
          </a:blip>
          <a:srcRect/>
          <a:stretch/>
        </p:blipFill>
        <p:spPr>
          <a:xfrm>
            <a:off x="84080" y="3017953"/>
            <a:ext cx="2980983" cy="3671887"/>
          </a:xfrm>
          <a:prstGeom prst="rect">
            <a:avLst/>
          </a:prstGeom>
          <a:noFill/>
          <a:ln>
            <a:noFill/>
          </a:ln>
        </p:spPr>
      </p:pic>
      <p:pic>
        <p:nvPicPr>
          <p:cNvPr id="5" name="Google Shape;120;p10">
            <a:extLst>
              <a:ext uri="{FF2B5EF4-FFF2-40B4-BE49-F238E27FC236}">
                <a16:creationId xmlns:a16="http://schemas.microsoft.com/office/drawing/2014/main" id="{3BB46A28-833D-B157-82A4-D43B797E5BAA}"/>
              </a:ext>
            </a:extLst>
          </p:cNvPr>
          <p:cNvPicPr preferRelativeResize="0"/>
          <p:nvPr/>
        </p:nvPicPr>
        <p:blipFill rotWithShape="1">
          <a:blip r:embed="rId3">
            <a:alphaModFix/>
          </a:blip>
          <a:srcRect/>
          <a:stretch/>
        </p:blipFill>
        <p:spPr>
          <a:xfrm>
            <a:off x="2703238" y="2928257"/>
            <a:ext cx="3787268" cy="2786744"/>
          </a:xfrm>
          <a:prstGeom prst="rect">
            <a:avLst/>
          </a:prstGeom>
          <a:noFill/>
          <a:ln>
            <a:noFill/>
          </a:ln>
        </p:spPr>
      </p:pic>
      <p:sp>
        <p:nvSpPr>
          <p:cNvPr id="2" name="Title 1">
            <a:extLst>
              <a:ext uri="{FF2B5EF4-FFF2-40B4-BE49-F238E27FC236}">
                <a16:creationId xmlns:a16="http://schemas.microsoft.com/office/drawing/2014/main" id="{48505AA3-04E5-173D-483A-4E070FB8E330}"/>
              </a:ext>
            </a:extLst>
          </p:cNvPr>
          <p:cNvSpPr>
            <a:spLocks noGrp="1"/>
          </p:cNvSpPr>
          <p:nvPr>
            <p:ph type="title"/>
          </p:nvPr>
        </p:nvSpPr>
        <p:spPr/>
        <p:txBody>
          <a:bodyPr/>
          <a:lstStyle/>
          <a:p>
            <a:r>
              <a:rPr lang="en-US" dirty="0"/>
              <a:t>Supercomputing 2026/SCinet 2026</a:t>
            </a:r>
          </a:p>
        </p:txBody>
      </p:sp>
      <p:sp>
        <p:nvSpPr>
          <p:cNvPr id="3" name="Content Placeholder 2">
            <a:extLst>
              <a:ext uri="{FF2B5EF4-FFF2-40B4-BE49-F238E27FC236}">
                <a16:creationId xmlns:a16="http://schemas.microsoft.com/office/drawing/2014/main" id="{FFF621A3-0CDB-D520-636C-9F121F0490C8}"/>
              </a:ext>
            </a:extLst>
          </p:cNvPr>
          <p:cNvSpPr>
            <a:spLocks noGrp="1"/>
          </p:cNvSpPr>
          <p:nvPr>
            <p:ph sz="half" idx="1"/>
          </p:nvPr>
        </p:nvSpPr>
        <p:spPr>
          <a:xfrm>
            <a:off x="838200" y="1361209"/>
            <a:ext cx="5030972" cy="4815754"/>
          </a:xfrm>
        </p:spPr>
        <p:txBody>
          <a:bodyPr/>
          <a:lstStyle/>
          <a:p>
            <a:r>
              <a:rPr lang="en-US" sz="2200" b="1" dirty="0"/>
              <a:t>Chicago, IL at McCormick Place</a:t>
            </a:r>
          </a:p>
          <a:p>
            <a:pPr lvl="1"/>
            <a:r>
              <a:rPr lang="en-US" sz="2200" b="1" dirty="0"/>
              <a:t>New Venue for Supercomputing!</a:t>
            </a:r>
          </a:p>
          <a:p>
            <a:pPr lvl="1"/>
            <a:r>
              <a:rPr lang="en-US" sz="2200" b="1" dirty="0"/>
              <a:t>West Building, Halls F1 and F2</a:t>
            </a:r>
          </a:p>
          <a:p>
            <a:pPr lvl="1"/>
            <a:r>
              <a:rPr lang="en-US" sz="2200" b="1" dirty="0"/>
              <a:t>November 16-19</a:t>
            </a:r>
          </a:p>
          <a:p>
            <a:endParaRPr lang="en-US" dirty="0"/>
          </a:p>
        </p:txBody>
      </p:sp>
      <p:sp>
        <p:nvSpPr>
          <p:cNvPr id="6" name="Slide Number Placeholder 5">
            <a:extLst>
              <a:ext uri="{FF2B5EF4-FFF2-40B4-BE49-F238E27FC236}">
                <a16:creationId xmlns:a16="http://schemas.microsoft.com/office/drawing/2014/main" id="{9AA9F032-ACC6-1919-9BBE-E144283F4B21}"/>
              </a:ext>
            </a:extLst>
          </p:cNvPr>
          <p:cNvSpPr>
            <a:spLocks noGrp="1"/>
          </p:cNvSpPr>
          <p:nvPr>
            <p:ph type="sldNum" sz="quarter" idx="12"/>
          </p:nvPr>
        </p:nvSpPr>
        <p:spPr/>
        <p:txBody>
          <a:bodyPr/>
          <a:lstStyle/>
          <a:p>
            <a:fld id="{9CF76826-5B84-3741-AD42-3736339E2BE6}" type="slidenum">
              <a:rPr lang="en-US" smtClean="0"/>
              <a:t>3</a:t>
            </a:fld>
            <a:endParaRPr lang="en-US"/>
          </a:p>
        </p:txBody>
      </p:sp>
      <p:pic>
        <p:nvPicPr>
          <p:cNvPr id="7" name="Picture 2" descr="McCormick Place">
            <a:extLst>
              <a:ext uri="{FF2B5EF4-FFF2-40B4-BE49-F238E27FC236}">
                <a16:creationId xmlns:a16="http://schemas.microsoft.com/office/drawing/2014/main" id="{96A40A19-41F1-1B1C-CD88-E025140C8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656" r="14655"/>
          <a:stretch>
            <a:fillRect/>
          </a:stretch>
        </p:blipFill>
        <p:spPr bwMode="auto">
          <a:xfrm>
            <a:off x="6516412" y="1161160"/>
            <a:ext cx="5030972" cy="501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9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CA38-5D12-F10B-A0E8-7A6D1CECA432}"/>
              </a:ext>
            </a:extLst>
          </p:cNvPr>
          <p:cNvSpPr>
            <a:spLocks noGrp="1"/>
          </p:cNvSpPr>
          <p:nvPr>
            <p:ph type="title"/>
          </p:nvPr>
        </p:nvSpPr>
        <p:spPr/>
        <p:txBody>
          <a:bodyPr/>
          <a:lstStyle/>
          <a:p>
            <a:r>
              <a:rPr lang="en-US" dirty="0"/>
              <a:t>SC26/SCinet 2026 Leadership</a:t>
            </a:r>
          </a:p>
        </p:txBody>
      </p:sp>
      <p:sp>
        <p:nvSpPr>
          <p:cNvPr id="3" name="Content Placeholder 2">
            <a:extLst>
              <a:ext uri="{FF2B5EF4-FFF2-40B4-BE49-F238E27FC236}">
                <a16:creationId xmlns:a16="http://schemas.microsoft.com/office/drawing/2014/main" id="{B3692DC1-49ED-8DA5-3246-DE38CB68B403}"/>
              </a:ext>
            </a:extLst>
          </p:cNvPr>
          <p:cNvSpPr>
            <a:spLocks noGrp="1"/>
          </p:cNvSpPr>
          <p:nvPr>
            <p:ph idx="1"/>
          </p:nvPr>
        </p:nvSpPr>
        <p:spPr/>
        <p:txBody>
          <a:bodyPr/>
          <a:lstStyle/>
          <a:p>
            <a:r>
              <a:rPr lang="en-US" dirty="0"/>
              <a:t>Conference General Chair</a:t>
            </a:r>
          </a:p>
          <a:p>
            <a:pPr lvl="1"/>
            <a:r>
              <a:rPr lang="en-US" dirty="0"/>
              <a:t>Kevin Hayden (Argonne National Lab)</a:t>
            </a:r>
          </a:p>
          <a:p>
            <a:pPr lvl="1"/>
            <a:r>
              <a:rPr lang="en-US" dirty="0"/>
              <a:t>Former SCinet Chair for SC20</a:t>
            </a:r>
          </a:p>
          <a:p>
            <a:r>
              <a:rPr lang="en-US" dirty="0"/>
              <a:t>SCinet 2026 Chair</a:t>
            </a:r>
          </a:p>
          <a:p>
            <a:pPr lvl="1"/>
            <a:r>
              <a:rPr lang="en-US" dirty="0"/>
              <a:t>Dylan Jacob (</a:t>
            </a:r>
            <a:r>
              <a:rPr lang="en-US" dirty="0" err="1"/>
              <a:t>ESnet</a:t>
            </a:r>
            <a:r>
              <a:rPr lang="en-US" dirty="0"/>
              <a:t>)</a:t>
            </a:r>
          </a:p>
          <a:p>
            <a:r>
              <a:rPr lang="en-US" dirty="0"/>
              <a:t>SCinet 2027 Chair</a:t>
            </a:r>
          </a:p>
          <a:p>
            <a:pPr lvl="1"/>
            <a:r>
              <a:rPr lang="en-US" dirty="0"/>
              <a:t>Debbie Fligor (University of Illinois Urbana Champaign)</a:t>
            </a:r>
          </a:p>
          <a:p>
            <a:r>
              <a:rPr lang="en-US" dirty="0"/>
              <a:t>~20 SCinet teams</a:t>
            </a:r>
          </a:p>
          <a:p>
            <a:pPr lvl="1"/>
            <a:r>
              <a:rPr lang="en-US" dirty="0"/>
              <a:t>About 200 total SCinet participants</a:t>
            </a:r>
          </a:p>
        </p:txBody>
      </p:sp>
      <p:sp>
        <p:nvSpPr>
          <p:cNvPr id="4" name="Date Placeholder 3">
            <a:extLst>
              <a:ext uri="{FF2B5EF4-FFF2-40B4-BE49-F238E27FC236}">
                <a16:creationId xmlns:a16="http://schemas.microsoft.com/office/drawing/2014/main" id="{685F638F-0F40-A003-452E-09D1BDF20F44}"/>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72FC0BDB-CB6F-9C2E-4BF6-0AC56FC1AC0E}"/>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7727C9A8-4E59-7428-CFDC-C71F17F240F8}"/>
              </a:ext>
            </a:extLst>
          </p:cNvPr>
          <p:cNvSpPr>
            <a:spLocks noGrp="1"/>
          </p:cNvSpPr>
          <p:nvPr>
            <p:ph type="sldNum" sz="quarter" idx="12"/>
          </p:nvPr>
        </p:nvSpPr>
        <p:spPr/>
        <p:txBody>
          <a:bodyPr/>
          <a:lstStyle/>
          <a:p>
            <a:fld id="{9CF76826-5B84-3741-AD42-3736339E2BE6}" type="slidenum">
              <a:rPr lang="en-US" smtClean="0"/>
              <a:pPr/>
              <a:t>4</a:t>
            </a:fld>
            <a:endParaRPr lang="en-US" dirty="0"/>
          </a:p>
        </p:txBody>
      </p:sp>
    </p:spTree>
    <p:extLst>
      <p:ext uri="{BB962C8B-B14F-4D97-AF65-F5344CB8AC3E}">
        <p14:creationId xmlns:p14="http://schemas.microsoft.com/office/powerpoint/2010/main" val="27066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9184-297E-A4AE-4C90-A5566362DB1E}"/>
              </a:ext>
            </a:extLst>
          </p:cNvPr>
          <p:cNvSpPr>
            <a:spLocks noGrp="1"/>
          </p:cNvSpPr>
          <p:nvPr>
            <p:ph type="title"/>
          </p:nvPr>
        </p:nvSpPr>
        <p:spPr/>
        <p:txBody>
          <a:bodyPr/>
          <a:lstStyle/>
          <a:p>
            <a:r>
              <a:rPr lang="en-US" dirty="0"/>
              <a:t>Contributor Relations/Logistics Team Members</a:t>
            </a:r>
          </a:p>
        </p:txBody>
      </p:sp>
      <p:sp>
        <p:nvSpPr>
          <p:cNvPr id="3" name="Content Placeholder 2">
            <a:extLst>
              <a:ext uri="{FF2B5EF4-FFF2-40B4-BE49-F238E27FC236}">
                <a16:creationId xmlns:a16="http://schemas.microsoft.com/office/drawing/2014/main" id="{81995503-DEEE-2B51-CC66-0061C6E7CA14}"/>
              </a:ext>
            </a:extLst>
          </p:cNvPr>
          <p:cNvSpPr>
            <a:spLocks noGrp="1"/>
          </p:cNvSpPr>
          <p:nvPr>
            <p:ph idx="1"/>
          </p:nvPr>
        </p:nvSpPr>
        <p:spPr/>
        <p:txBody>
          <a:bodyPr/>
          <a:lstStyle/>
          <a:p>
            <a:r>
              <a:rPr lang="en-US" dirty="0"/>
              <a:t>Contributor Relations Co-Leads</a:t>
            </a:r>
          </a:p>
          <a:p>
            <a:pPr lvl="1"/>
            <a:r>
              <a:rPr lang="en-US" dirty="0"/>
              <a:t>Brian Smith (ORNL)</a:t>
            </a:r>
          </a:p>
          <a:p>
            <a:pPr lvl="1"/>
            <a:r>
              <a:rPr lang="en-US" dirty="0"/>
              <a:t>Katrina Trujillo (LLNL)</a:t>
            </a:r>
          </a:p>
          <a:p>
            <a:pPr lvl="1"/>
            <a:r>
              <a:rPr lang="en-US" dirty="0"/>
              <a:t>Deputy: Matthew Chung (UC Riverside)</a:t>
            </a:r>
          </a:p>
          <a:p>
            <a:pPr lvl="1"/>
            <a:r>
              <a:rPr lang="en-US" dirty="0"/>
              <a:t>Email: </a:t>
            </a:r>
            <a:r>
              <a:rPr lang="en-US" dirty="0">
                <a:hlinkClick r:id="rId2"/>
              </a:rPr>
              <a:t>contributor-relations@scinet.supercomputing.org</a:t>
            </a:r>
            <a:r>
              <a:rPr lang="en-US" dirty="0"/>
              <a:t> </a:t>
            </a:r>
          </a:p>
          <a:p>
            <a:r>
              <a:rPr lang="en-US" dirty="0"/>
              <a:t>Logistics Co-Leads</a:t>
            </a:r>
          </a:p>
          <a:p>
            <a:pPr lvl="1"/>
            <a:r>
              <a:rPr lang="en-US" dirty="0"/>
              <a:t>Patrick Finnegan (Purdue)</a:t>
            </a:r>
          </a:p>
          <a:p>
            <a:pPr lvl="1"/>
            <a:r>
              <a:rPr lang="en-US" dirty="0"/>
              <a:t>Andy Sydelko (Purdue)</a:t>
            </a:r>
          </a:p>
          <a:p>
            <a:pPr lvl="1"/>
            <a:r>
              <a:rPr lang="en-US" dirty="0"/>
              <a:t>Email: </a:t>
            </a:r>
            <a:r>
              <a:rPr lang="en-US" dirty="0">
                <a:hlinkClick r:id="rId3"/>
              </a:rPr>
              <a:t>logistics@scinet.supercomputing.org</a:t>
            </a:r>
            <a:endParaRPr lang="en-US" dirty="0"/>
          </a:p>
          <a:p>
            <a:r>
              <a:rPr lang="en-US" dirty="0"/>
              <a:t>CR Portal:</a:t>
            </a:r>
          </a:p>
          <a:p>
            <a:pPr lvl="1"/>
            <a:r>
              <a:rPr lang="en-US" dirty="0">
                <a:hlinkClick r:id="rId4"/>
              </a:rPr>
              <a:t>https://scinet.supercomputing.org/contributor-relations</a:t>
            </a:r>
            <a:r>
              <a:rPr lang="en-US" dirty="0"/>
              <a:t> </a:t>
            </a:r>
          </a:p>
        </p:txBody>
      </p:sp>
      <p:sp>
        <p:nvSpPr>
          <p:cNvPr id="4" name="Date Placeholder 3">
            <a:extLst>
              <a:ext uri="{FF2B5EF4-FFF2-40B4-BE49-F238E27FC236}">
                <a16:creationId xmlns:a16="http://schemas.microsoft.com/office/drawing/2014/main" id="{48B6BC3B-9812-D7B9-7840-85FE515979F6}"/>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3AFD05A8-3E37-32E6-6E64-ADDEBF85A4FE}"/>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F80237C7-81F6-1307-CA9B-E93AF367F4D8}"/>
              </a:ext>
            </a:extLst>
          </p:cNvPr>
          <p:cNvSpPr>
            <a:spLocks noGrp="1"/>
          </p:cNvSpPr>
          <p:nvPr>
            <p:ph type="sldNum" sz="quarter" idx="12"/>
          </p:nvPr>
        </p:nvSpPr>
        <p:spPr/>
        <p:txBody>
          <a:bodyPr/>
          <a:lstStyle/>
          <a:p>
            <a:fld id="{9CF76826-5B84-3741-AD42-3736339E2BE6}" type="slidenum">
              <a:rPr lang="en-US" smtClean="0"/>
              <a:pPr/>
              <a:t>5</a:t>
            </a:fld>
            <a:endParaRPr lang="en-US" dirty="0"/>
          </a:p>
        </p:txBody>
      </p:sp>
    </p:spTree>
    <p:extLst>
      <p:ext uri="{BB962C8B-B14F-4D97-AF65-F5344CB8AC3E}">
        <p14:creationId xmlns:p14="http://schemas.microsoft.com/office/powerpoint/2010/main" val="207996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85F5-12C4-6468-B102-2E79C9671A0A}"/>
              </a:ext>
            </a:extLst>
          </p:cNvPr>
          <p:cNvSpPr>
            <a:spLocks noGrp="1"/>
          </p:cNvSpPr>
          <p:nvPr>
            <p:ph type="title"/>
          </p:nvPr>
        </p:nvSpPr>
        <p:spPr/>
        <p:txBody>
          <a:bodyPr/>
          <a:lstStyle/>
          <a:p>
            <a:r>
              <a:rPr lang="en-US" dirty="0"/>
              <a:t>Why Contribute to SCinet?</a:t>
            </a:r>
          </a:p>
        </p:txBody>
      </p:sp>
      <p:sp>
        <p:nvSpPr>
          <p:cNvPr id="3" name="Content Placeholder 2">
            <a:extLst>
              <a:ext uri="{FF2B5EF4-FFF2-40B4-BE49-F238E27FC236}">
                <a16:creationId xmlns:a16="http://schemas.microsoft.com/office/drawing/2014/main" id="{113ACCD3-6B55-F52E-835D-8EA1260812DC}"/>
              </a:ext>
            </a:extLst>
          </p:cNvPr>
          <p:cNvSpPr>
            <a:spLocks noGrp="1"/>
          </p:cNvSpPr>
          <p:nvPr>
            <p:ph idx="1"/>
          </p:nvPr>
        </p:nvSpPr>
        <p:spPr/>
        <p:txBody>
          <a:bodyPr>
            <a:normAutofit lnSpcReduction="10000"/>
          </a:bodyPr>
          <a:lstStyle/>
          <a:p>
            <a:r>
              <a:rPr lang="en-US" sz="2400" dirty="0"/>
              <a:t>SCinet is the world’s fastest and most powerful temporary network</a:t>
            </a:r>
          </a:p>
          <a:p>
            <a:pPr lvl="1"/>
            <a:r>
              <a:rPr lang="en-US" sz="2000" dirty="0"/>
              <a:t>“1 year to plan, 1 month to build, 1 week to run, 1 day to teardown”</a:t>
            </a:r>
          </a:p>
          <a:p>
            <a:r>
              <a:rPr lang="en-US" sz="2400" dirty="0"/>
              <a:t>Access and exposure to the largest HPC/AI audience</a:t>
            </a:r>
          </a:p>
          <a:p>
            <a:pPr lvl="1"/>
            <a:r>
              <a:rPr lang="en-US" sz="2000" dirty="0"/>
              <a:t>19,000+ attendees in 2025</a:t>
            </a:r>
          </a:p>
          <a:p>
            <a:pPr lvl="1"/>
            <a:r>
              <a:rPr lang="en-US" sz="2000" dirty="0"/>
              <a:t>Exhibit floor already full for 2026</a:t>
            </a:r>
          </a:p>
          <a:p>
            <a:r>
              <a:rPr lang="en-US" sz="2400" dirty="0"/>
              <a:t>Demonstrate new equipment</a:t>
            </a:r>
          </a:p>
          <a:p>
            <a:pPr lvl="1"/>
            <a:r>
              <a:rPr lang="en-US" sz="2000" dirty="0"/>
              <a:t>Stress test new equipment in a less stressful environment </a:t>
            </a:r>
          </a:p>
          <a:p>
            <a:r>
              <a:rPr lang="en-US" sz="2400" dirty="0"/>
              <a:t>Enhance your image by sharing innovative implementations through our communications channels</a:t>
            </a:r>
          </a:p>
          <a:p>
            <a:r>
              <a:rPr lang="en-US" sz="2400" dirty="0"/>
              <a:t>Connect with decision makers from academia, government, and industry</a:t>
            </a:r>
          </a:p>
          <a:p>
            <a:r>
              <a:rPr lang="en-US" sz="2400" dirty="0"/>
              <a:t>Elevate your brand awareness through logo placement and speaking opportunities</a:t>
            </a:r>
          </a:p>
          <a:p>
            <a:r>
              <a:rPr lang="en-US" sz="2400" dirty="0"/>
              <a:t>Participate in the Research Expo and Network Research Exhibition</a:t>
            </a:r>
          </a:p>
        </p:txBody>
      </p:sp>
      <p:sp>
        <p:nvSpPr>
          <p:cNvPr id="4" name="Date Placeholder 3">
            <a:extLst>
              <a:ext uri="{FF2B5EF4-FFF2-40B4-BE49-F238E27FC236}">
                <a16:creationId xmlns:a16="http://schemas.microsoft.com/office/drawing/2014/main" id="{A64A644C-2421-C94D-908A-9A35DAB67025}"/>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FF855FB2-F775-878D-06E8-574E6FC38665}"/>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6B5B097D-8FA4-2C20-09ED-654205F697EF}"/>
              </a:ext>
            </a:extLst>
          </p:cNvPr>
          <p:cNvSpPr>
            <a:spLocks noGrp="1"/>
          </p:cNvSpPr>
          <p:nvPr>
            <p:ph type="sldNum" sz="quarter" idx="12"/>
          </p:nvPr>
        </p:nvSpPr>
        <p:spPr/>
        <p:txBody>
          <a:bodyPr/>
          <a:lstStyle/>
          <a:p>
            <a:fld id="{9CF76826-5B84-3741-AD42-3736339E2BE6}" type="slidenum">
              <a:rPr lang="en-US" smtClean="0"/>
              <a:pPr/>
              <a:t>6</a:t>
            </a:fld>
            <a:endParaRPr lang="en-US" dirty="0"/>
          </a:p>
        </p:txBody>
      </p:sp>
    </p:spTree>
    <p:extLst>
      <p:ext uri="{BB962C8B-B14F-4D97-AF65-F5344CB8AC3E}">
        <p14:creationId xmlns:p14="http://schemas.microsoft.com/office/powerpoint/2010/main" val="414051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E71B-756D-6D94-BD90-79FABFC9D18A}"/>
              </a:ext>
            </a:extLst>
          </p:cNvPr>
          <p:cNvSpPr>
            <a:spLocks noGrp="1"/>
          </p:cNvSpPr>
          <p:nvPr>
            <p:ph type="title"/>
          </p:nvPr>
        </p:nvSpPr>
        <p:spPr/>
        <p:txBody>
          <a:bodyPr/>
          <a:lstStyle/>
          <a:p>
            <a:r>
              <a:rPr lang="en-US" dirty="0"/>
              <a:t>SCinet Value to Contributors</a:t>
            </a:r>
          </a:p>
        </p:txBody>
      </p:sp>
      <p:sp>
        <p:nvSpPr>
          <p:cNvPr id="3" name="Content Placeholder 2">
            <a:extLst>
              <a:ext uri="{FF2B5EF4-FFF2-40B4-BE49-F238E27FC236}">
                <a16:creationId xmlns:a16="http://schemas.microsoft.com/office/drawing/2014/main" id="{C871D3E5-1814-528A-F2CF-E8A686135DBE}"/>
              </a:ext>
            </a:extLst>
          </p:cNvPr>
          <p:cNvSpPr>
            <a:spLocks noGrp="1"/>
          </p:cNvSpPr>
          <p:nvPr>
            <p:ph idx="1"/>
          </p:nvPr>
        </p:nvSpPr>
        <p:spPr/>
        <p:txBody>
          <a:bodyPr/>
          <a:lstStyle/>
          <a:p>
            <a:r>
              <a:rPr lang="en-US" dirty="0"/>
              <a:t>Participating in SCinet provides credibility and prestige</a:t>
            </a:r>
          </a:p>
          <a:p>
            <a:pPr lvl="1"/>
            <a:r>
              <a:rPr lang="en-US" dirty="0"/>
              <a:t>SCinet is globally recognized as a leader in high-performance computing networking</a:t>
            </a:r>
          </a:p>
          <a:p>
            <a:pPr lvl="1"/>
            <a:r>
              <a:rPr lang="en-US" dirty="0"/>
              <a:t>SCinet pushes the boundaries of innovation in networking</a:t>
            </a:r>
          </a:p>
          <a:p>
            <a:pPr lvl="2"/>
            <a:r>
              <a:rPr lang="en-US" dirty="0"/>
              <a:t>First demonstrations of new technology and network services</a:t>
            </a:r>
          </a:p>
          <a:p>
            <a:pPr lvl="1"/>
            <a:r>
              <a:rPr lang="en-US" dirty="0"/>
              <a:t>Contributing to SCinet provides competitive differentiation</a:t>
            </a:r>
          </a:p>
          <a:p>
            <a:pPr lvl="2"/>
            <a:r>
              <a:rPr lang="en-US" dirty="0"/>
              <a:t>Limited set of accepted contributors in crowded markets</a:t>
            </a:r>
          </a:p>
          <a:p>
            <a:pPr lvl="1"/>
            <a:r>
              <a:rPr lang="en-US" dirty="0"/>
              <a:t>Heterogeneous Environment</a:t>
            </a:r>
          </a:p>
          <a:p>
            <a:pPr lvl="2"/>
            <a:r>
              <a:rPr lang="en-US" dirty="0"/>
              <a:t>Experiment and validate gear in a unique high-performance multi-vendor environment that is not replicated anywhere else</a:t>
            </a:r>
          </a:p>
          <a:p>
            <a:pPr lvl="1"/>
            <a:r>
              <a:rPr lang="en-US" dirty="0"/>
              <a:t>Third-party Validation</a:t>
            </a:r>
          </a:p>
          <a:p>
            <a:pPr lvl="2"/>
            <a:r>
              <a:rPr lang="en-US" dirty="0" err="1"/>
              <a:t>SCinet’s</a:t>
            </a:r>
            <a:r>
              <a:rPr lang="en-US" dirty="0"/>
              <a:t> endorsement demonstrates that a respected, external authority believes in an organization’s value and technical accomplishments/abilities</a:t>
            </a:r>
          </a:p>
        </p:txBody>
      </p:sp>
      <p:sp>
        <p:nvSpPr>
          <p:cNvPr id="4" name="Date Placeholder 3">
            <a:extLst>
              <a:ext uri="{FF2B5EF4-FFF2-40B4-BE49-F238E27FC236}">
                <a16:creationId xmlns:a16="http://schemas.microsoft.com/office/drawing/2014/main" id="{0DB7AE60-2F0D-88CC-0626-4B416C1822AE}"/>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4A96AB69-E809-6BBF-B1B7-DB846105AA3E}"/>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37C75D9A-CF01-AA89-C099-DFF1EF701D81}"/>
              </a:ext>
            </a:extLst>
          </p:cNvPr>
          <p:cNvSpPr>
            <a:spLocks noGrp="1"/>
          </p:cNvSpPr>
          <p:nvPr>
            <p:ph type="sldNum" sz="quarter" idx="12"/>
          </p:nvPr>
        </p:nvSpPr>
        <p:spPr/>
        <p:txBody>
          <a:bodyPr/>
          <a:lstStyle/>
          <a:p>
            <a:fld id="{9CF76826-5B84-3741-AD42-3736339E2BE6}" type="slidenum">
              <a:rPr lang="en-US" smtClean="0"/>
              <a:pPr/>
              <a:t>7</a:t>
            </a:fld>
            <a:endParaRPr lang="en-US" dirty="0"/>
          </a:p>
        </p:txBody>
      </p:sp>
    </p:spTree>
    <p:extLst>
      <p:ext uri="{BB962C8B-B14F-4D97-AF65-F5344CB8AC3E}">
        <p14:creationId xmlns:p14="http://schemas.microsoft.com/office/powerpoint/2010/main" val="248465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7F40-E636-9244-D963-C7648082FF67}"/>
              </a:ext>
            </a:extLst>
          </p:cNvPr>
          <p:cNvSpPr>
            <a:spLocks noGrp="1"/>
          </p:cNvSpPr>
          <p:nvPr>
            <p:ph type="title"/>
          </p:nvPr>
        </p:nvSpPr>
        <p:spPr/>
        <p:txBody>
          <a:bodyPr/>
          <a:lstStyle/>
          <a:p>
            <a:r>
              <a:rPr lang="en-US" dirty="0"/>
              <a:t>Marketing Benefits of Being a Contributor</a:t>
            </a:r>
          </a:p>
        </p:txBody>
      </p:sp>
      <p:sp>
        <p:nvSpPr>
          <p:cNvPr id="3" name="Content Placeholder 2">
            <a:extLst>
              <a:ext uri="{FF2B5EF4-FFF2-40B4-BE49-F238E27FC236}">
                <a16:creationId xmlns:a16="http://schemas.microsoft.com/office/drawing/2014/main" id="{22ECC772-3C46-0D86-E14A-7D58D1743BF8}"/>
              </a:ext>
            </a:extLst>
          </p:cNvPr>
          <p:cNvSpPr>
            <a:spLocks noGrp="1"/>
          </p:cNvSpPr>
          <p:nvPr>
            <p:ph idx="1"/>
          </p:nvPr>
        </p:nvSpPr>
        <p:spPr>
          <a:xfrm>
            <a:off x="838199" y="1361208"/>
            <a:ext cx="6115493" cy="4815755"/>
          </a:xfrm>
        </p:spPr>
        <p:txBody>
          <a:bodyPr>
            <a:normAutofit/>
          </a:bodyPr>
          <a:lstStyle/>
          <a:p>
            <a:r>
              <a:rPr lang="en-US" sz="2400" dirty="0"/>
              <a:t>SCinet NOC/DNOC wall posters</a:t>
            </a:r>
          </a:p>
          <a:p>
            <a:r>
              <a:rPr lang="en-US" sz="2400" dirty="0"/>
              <a:t>Logo placement on SCinet banner</a:t>
            </a:r>
          </a:p>
          <a:p>
            <a:r>
              <a:rPr lang="en-US" sz="2400" dirty="0"/>
              <a:t>SCinet Partner Highlights</a:t>
            </a:r>
          </a:p>
          <a:p>
            <a:r>
              <a:rPr lang="en-US" sz="2400" dirty="0"/>
              <a:t>SCinet Contributor Webpage</a:t>
            </a:r>
          </a:p>
          <a:p>
            <a:r>
              <a:rPr lang="en-US" sz="2400" dirty="0"/>
              <a:t>Discounted (or Free) exhibit floor network connections</a:t>
            </a:r>
          </a:p>
          <a:p>
            <a:r>
              <a:rPr lang="en-US" sz="2400" dirty="0"/>
              <a:t>Press release coordination</a:t>
            </a:r>
          </a:p>
          <a:p>
            <a:r>
              <a:rPr lang="en-US" sz="2400" dirty="0"/>
              <a:t>Recognition via SCinet Displays</a:t>
            </a:r>
          </a:p>
          <a:p>
            <a:r>
              <a:rPr lang="en-US" sz="2400" dirty="0"/>
              <a:t>Exhibit Floor Admission(s)</a:t>
            </a:r>
          </a:p>
          <a:p>
            <a:r>
              <a:rPr lang="en-US" sz="2400" dirty="0"/>
              <a:t>Exhibitor Forum Speaking Opportunities</a:t>
            </a:r>
          </a:p>
        </p:txBody>
      </p:sp>
      <p:sp>
        <p:nvSpPr>
          <p:cNvPr id="4" name="Date Placeholder 3">
            <a:extLst>
              <a:ext uri="{FF2B5EF4-FFF2-40B4-BE49-F238E27FC236}">
                <a16:creationId xmlns:a16="http://schemas.microsoft.com/office/drawing/2014/main" id="{9A696ECC-4ED8-79B4-D3A3-4E6638D039A2}"/>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E02D9D4E-8D6F-906C-AE1B-EC5A8AE705F4}"/>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C7D5A471-D102-E472-794C-16B0DDC5751C}"/>
              </a:ext>
            </a:extLst>
          </p:cNvPr>
          <p:cNvSpPr>
            <a:spLocks noGrp="1"/>
          </p:cNvSpPr>
          <p:nvPr>
            <p:ph type="sldNum" sz="quarter" idx="12"/>
          </p:nvPr>
        </p:nvSpPr>
        <p:spPr/>
        <p:txBody>
          <a:bodyPr/>
          <a:lstStyle/>
          <a:p>
            <a:fld id="{9CF76826-5B84-3741-AD42-3736339E2BE6}" type="slidenum">
              <a:rPr lang="en-US" smtClean="0"/>
              <a:pPr/>
              <a:t>8</a:t>
            </a:fld>
            <a:endParaRPr lang="en-US" dirty="0"/>
          </a:p>
        </p:txBody>
      </p:sp>
      <p:pic>
        <p:nvPicPr>
          <p:cNvPr id="2050" name="Picture 2">
            <a:extLst>
              <a:ext uri="{FF2B5EF4-FFF2-40B4-BE49-F238E27FC236}">
                <a16:creationId xmlns:a16="http://schemas.microsoft.com/office/drawing/2014/main" id="{F8205B26-9EF9-5288-01B3-5BCF5774A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873" y="1080740"/>
            <a:ext cx="4846951" cy="3232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6191551-F63C-2571-8EAD-C5E9B47CEADB}"/>
              </a:ext>
            </a:extLst>
          </p:cNvPr>
          <p:cNvPicPr>
            <a:picLocks noChangeAspect="1"/>
          </p:cNvPicPr>
          <p:nvPr/>
        </p:nvPicPr>
        <p:blipFill>
          <a:blip r:embed="rId3"/>
          <a:stretch>
            <a:fillRect/>
          </a:stretch>
        </p:blipFill>
        <p:spPr>
          <a:xfrm>
            <a:off x="8769215" y="4409954"/>
            <a:ext cx="2057937" cy="2311521"/>
          </a:xfrm>
          <a:prstGeom prst="rect">
            <a:avLst/>
          </a:prstGeom>
        </p:spPr>
      </p:pic>
      <p:sp>
        <p:nvSpPr>
          <p:cNvPr id="11" name="5-Point Star 10">
            <a:extLst>
              <a:ext uri="{FF2B5EF4-FFF2-40B4-BE49-F238E27FC236}">
                <a16:creationId xmlns:a16="http://schemas.microsoft.com/office/drawing/2014/main" id="{75269A52-8F0B-803F-3083-BF569AEA03E4}"/>
              </a:ext>
            </a:extLst>
          </p:cNvPr>
          <p:cNvSpPr/>
          <p:nvPr/>
        </p:nvSpPr>
        <p:spPr>
          <a:xfrm flipH="1">
            <a:off x="9838990" y="4992415"/>
            <a:ext cx="124047" cy="9512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7F357E-05B3-9FF3-68E9-A50D9226FC57}"/>
              </a:ext>
            </a:extLst>
          </p:cNvPr>
          <p:cNvSpPr txBox="1"/>
          <p:nvPr/>
        </p:nvSpPr>
        <p:spPr>
          <a:xfrm>
            <a:off x="8210309" y="5212517"/>
            <a:ext cx="676788" cy="369332"/>
          </a:xfrm>
          <a:prstGeom prst="rect">
            <a:avLst/>
          </a:prstGeom>
          <a:noFill/>
        </p:spPr>
        <p:txBody>
          <a:bodyPr wrap="none" rtlCol="0">
            <a:spAutoFit/>
          </a:bodyPr>
          <a:lstStyle/>
          <a:p>
            <a:r>
              <a:rPr lang="en-US" dirty="0"/>
              <a:t>NOC</a:t>
            </a:r>
          </a:p>
        </p:txBody>
      </p:sp>
      <p:cxnSp>
        <p:nvCxnSpPr>
          <p:cNvPr id="14" name="Straight Arrow Connector 13">
            <a:extLst>
              <a:ext uri="{FF2B5EF4-FFF2-40B4-BE49-F238E27FC236}">
                <a16:creationId xmlns:a16="http://schemas.microsoft.com/office/drawing/2014/main" id="{944822F0-6CD2-E692-0E52-B0453902E23E}"/>
              </a:ext>
            </a:extLst>
          </p:cNvPr>
          <p:cNvCxnSpPr>
            <a:cxnSpLocks/>
            <a:stCxn id="12" idx="3"/>
            <a:endCxn id="11" idx="3"/>
          </p:cNvCxnSpPr>
          <p:nvPr/>
        </p:nvCxnSpPr>
        <p:spPr>
          <a:xfrm flipV="1">
            <a:off x="8887097" y="5087539"/>
            <a:ext cx="975584" cy="309644"/>
          </a:xfrm>
          <a:prstGeom prst="straightConnector1">
            <a:avLst/>
          </a:prstGeom>
          <a:ln w="444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1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BE07-C064-A86A-608D-A13ED4D0C784}"/>
              </a:ext>
            </a:extLst>
          </p:cNvPr>
          <p:cNvSpPr>
            <a:spLocks noGrp="1"/>
          </p:cNvSpPr>
          <p:nvPr>
            <p:ph type="title"/>
          </p:nvPr>
        </p:nvSpPr>
        <p:spPr/>
        <p:txBody>
          <a:bodyPr/>
          <a:lstStyle/>
          <a:p>
            <a:r>
              <a:rPr lang="en-US" dirty="0"/>
              <a:t>Diamond/Platinum Benefits</a:t>
            </a:r>
          </a:p>
        </p:txBody>
      </p:sp>
      <p:sp>
        <p:nvSpPr>
          <p:cNvPr id="3" name="Content Placeholder 2">
            <a:extLst>
              <a:ext uri="{FF2B5EF4-FFF2-40B4-BE49-F238E27FC236}">
                <a16:creationId xmlns:a16="http://schemas.microsoft.com/office/drawing/2014/main" id="{55B3018C-DE52-67FB-9C4F-9AD2FC1103A6}"/>
              </a:ext>
            </a:extLst>
          </p:cNvPr>
          <p:cNvSpPr>
            <a:spLocks noGrp="1"/>
          </p:cNvSpPr>
          <p:nvPr>
            <p:ph idx="1"/>
          </p:nvPr>
        </p:nvSpPr>
        <p:spPr/>
        <p:txBody>
          <a:bodyPr>
            <a:normAutofit/>
          </a:bodyPr>
          <a:lstStyle/>
          <a:p>
            <a:r>
              <a:rPr lang="en-US" sz="2400" dirty="0"/>
              <a:t>Logo and mention by SC26 General Chair during Keynote (Diamond only)</a:t>
            </a:r>
          </a:p>
          <a:p>
            <a:r>
              <a:rPr lang="en-US" sz="2400" dirty="0"/>
              <a:t>Premium/Prominent Logo Placement on NOC and banner</a:t>
            </a:r>
          </a:p>
          <a:p>
            <a:r>
              <a:rPr lang="en-US" sz="2400" dirty="0"/>
              <a:t>Additional free/discounted wired booth network connection</a:t>
            </a:r>
          </a:p>
          <a:p>
            <a:r>
              <a:rPr lang="en-US" sz="2400" dirty="0"/>
              <a:t>Recognition in SCinet Awards Ceremony before Opening Gala</a:t>
            </a:r>
          </a:p>
          <a:p>
            <a:r>
              <a:rPr lang="en-US" sz="2400" dirty="0"/>
              <a:t>See </a:t>
            </a:r>
            <a:r>
              <a:rPr lang="en-US" sz="2400" dirty="0">
                <a:hlinkClick r:id="rId2"/>
              </a:rPr>
              <a:t>Contributor Guide </a:t>
            </a:r>
            <a:r>
              <a:rPr lang="en-US" sz="2400" dirty="0"/>
              <a:t>for full list</a:t>
            </a:r>
          </a:p>
        </p:txBody>
      </p:sp>
      <p:sp>
        <p:nvSpPr>
          <p:cNvPr id="4" name="Date Placeholder 3">
            <a:extLst>
              <a:ext uri="{FF2B5EF4-FFF2-40B4-BE49-F238E27FC236}">
                <a16:creationId xmlns:a16="http://schemas.microsoft.com/office/drawing/2014/main" id="{A71CF48F-7CD1-F2DC-68BC-4379D8797886}"/>
              </a:ext>
            </a:extLst>
          </p:cNvPr>
          <p:cNvSpPr>
            <a:spLocks noGrp="1"/>
          </p:cNvSpPr>
          <p:nvPr>
            <p:ph type="dt" sz="half" idx="10"/>
          </p:nvPr>
        </p:nvSpPr>
        <p:spPr/>
        <p:txBody>
          <a:bodyPr/>
          <a:lstStyle/>
          <a:p>
            <a:r>
              <a:rPr lang="en-US"/>
              <a:t>April 2026</a:t>
            </a:r>
            <a:endParaRPr lang="en-US" dirty="0"/>
          </a:p>
        </p:txBody>
      </p:sp>
      <p:sp>
        <p:nvSpPr>
          <p:cNvPr id="5" name="Footer Placeholder 4">
            <a:extLst>
              <a:ext uri="{FF2B5EF4-FFF2-40B4-BE49-F238E27FC236}">
                <a16:creationId xmlns:a16="http://schemas.microsoft.com/office/drawing/2014/main" id="{2E863A29-3665-9204-1A4E-7C7F852084C7}"/>
              </a:ext>
            </a:extLst>
          </p:cNvPr>
          <p:cNvSpPr>
            <a:spLocks noGrp="1"/>
          </p:cNvSpPr>
          <p:nvPr>
            <p:ph type="ftr" sz="quarter" idx="11"/>
          </p:nvPr>
        </p:nvSpPr>
        <p:spPr/>
        <p:txBody>
          <a:bodyPr/>
          <a:lstStyle/>
          <a:p>
            <a:r>
              <a:rPr lang="en-US"/>
              <a:t>SCinet26 Contributor Relations Webinar</a:t>
            </a:r>
            <a:endParaRPr lang="en-US" dirty="0"/>
          </a:p>
        </p:txBody>
      </p:sp>
      <p:sp>
        <p:nvSpPr>
          <p:cNvPr id="6" name="Slide Number Placeholder 5">
            <a:extLst>
              <a:ext uri="{FF2B5EF4-FFF2-40B4-BE49-F238E27FC236}">
                <a16:creationId xmlns:a16="http://schemas.microsoft.com/office/drawing/2014/main" id="{19884052-42CF-2694-5EAC-A49FD6E8CC89}"/>
              </a:ext>
            </a:extLst>
          </p:cNvPr>
          <p:cNvSpPr>
            <a:spLocks noGrp="1"/>
          </p:cNvSpPr>
          <p:nvPr>
            <p:ph type="sldNum" sz="quarter" idx="12"/>
          </p:nvPr>
        </p:nvSpPr>
        <p:spPr/>
        <p:txBody>
          <a:bodyPr/>
          <a:lstStyle/>
          <a:p>
            <a:fld id="{9CF76826-5B84-3741-AD42-3736339E2BE6}" type="slidenum">
              <a:rPr lang="en-US" smtClean="0"/>
              <a:pPr/>
              <a:t>9</a:t>
            </a:fld>
            <a:endParaRPr lang="en-US" dirty="0"/>
          </a:p>
        </p:txBody>
      </p:sp>
    </p:spTree>
    <p:extLst>
      <p:ext uri="{BB962C8B-B14F-4D97-AF65-F5344CB8AC3E}">
        <p14:creationId xmlns:p14="http://schemas.microsoft.com/office/powerpoint/2010/main" val="3698715868"/>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E2841"/>
      </a:dk2>
      <a:lt2>
        <a:srgbClr val="FFFFFF"/>
      </a:lt2>
      <a:accent1>
        <a:srgbClr val="FF3693"/>
      </a:accent1>
      <a:accent2>
        <a:srgbClr val="F38C2F"/>
      </a:accent2>
      <a:accent3>
        <a:srgbClr val="408BB8"/>
      </a:accent3>
      <a:accent4>
        <a:srgbClr val="79A154"/>
      </a:accent4>
      <a:accent5>
        <a:srgbClr val="C69C6D"/>
      </a:accent5>
      <a:accent6>
        <a:srgbClr val="B3B3B3"/>
      </a:accent6>
      <a:hlink>
        <a:srgbClr val="FF3693"/>
      </a:hlink>
      <a:folHlink>
        <a:srgbClr val="408BB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766</TotalTime>
  <Words>2799</Words>
  <Application>Microsoft Macintosh PowerPoint</Application>
  <PresentationFormat>Widescreen</PresentationFormat>
  <Paragraphs>369</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Aptos</vt:lpstr>
      <vt:lpstr>Aptos Display</vt:lpstr>
      <vt:lpstr>Arial</vt:lpstr>
      <vt:lpstr>Office Theme</vt:lpstr>
      <vt:lpstr>Contributor Relations Webinar</vt:lpstr>
      <vt:lpstr>Today’s Agenda</vt:lpstr>
      <vt:lpstr>Supercomputing 2026/SCinet 2026</vt:lpstr>
      <vt:lpstr>SC26/SCinet 2026 Leadership</vt:lpstr>
      <vt:lpstr>Contributor Relations/Logistics Team Members</vt:lpstr>
      <vt:lpstr>Why Contribute to SCinet?</vt:lpstr>
      <vt:lpstr>SCinet Value to Contributors</vt:lpstr>
      <vt:lpstr>Marketing Benefits of Being a Contributor</vt:lpstr>
      <vt:lpstr>Diamond/Platinum Benefits</vt:lpstr>
      <vt:lpstr>SC Theater and Network Research Exhibition (NRE)</vt:lpstr>
      <vt:lpstr>Experimental Networks Team</vt:lpstr>
      <vt:lpstr>Other Marketing Opportunities</vt:lpstr>
      <vt:lpstr>Recognition Tier Changes from 2025</vt:lpstr>
      <vt:lpstr>Points Process (HW, SW, Bandwidth)</vt:lpstr>
      <vt:lpstr>SCinet Timelines (people points)</vt:lpstr>
      <vt:lpstr>Points Process - People</vt:lpstr>
      <vt:lpstr>Points Process – Contributor Example 1</vt:lpstr>
      <vt:lpstr>Points Process – Contributor Example 2</vt:lpstr>
      <vt:lpstr>Points Process – Contributor Example 3</vt:lpstr>
      <vt:lpstr>Extra Mile Items</vt:lpstr>
      <vt:lpstr>Key Deliverables/Dates</vt:lpstr>
      <vt:lpstr>Bill of Materials (BOM)</vt:lpstr>
      <vt:lpstr>Bill of Materials (BOM) (cont)</vt:lpstr>
      <vt:lpstr>Inbound Shipping</vt:lpstr>
      <vt:lpstr>Shipping Label</vt:lpstr>
      <vt:lpstr>Outbound Shipping</vt:lpstr>
      <vt:lpstr>Key Dates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Todd Szymanski</dc:creator>
  <cp:lastModifiedBy>Smith, Brian</cp:lastModifiedBy>
  <cp:revision>106</cp:revision>
  <dcterms:created xsi:type="dcterms:W3CDTF">2025-02-06T14:38:25Z</dcterms:created>
  <dcterms:modified xsi:type="dcterms:W3CDTF">2026-04-21T09:28:07Z</dcterms:modified>
</cp:coreProperties>
</file>